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8" y="1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slide" Target="slides/slide107.xml"  /><Relationship Id="rId109" Type="http://schemas.openxmlformats.org/officeDocument/2006/relationships/slide" Target="slides/slide108.xml"  /><Relationship Id="rId11" Type="http://schemas.openxmlformats.org/officeDocument/2006/relationships/slide" Target="slides/slide10.xml"  /><Relationship Id="rId110" Type="http://schemas.openxmlformats.org/officeDocument/2006/relationships/slide" Target="slides/slide109.xml"  /><Relationship Id="rId111" Type="http://schemas.openxmlformats.org/officeDocument/2006/relationships/slide" Target="slides/slide110.xml"  /><Relationship Id="rId112" Type="http://schemas.openxmlformats.org/officeDocument/2006/relationships/slide" Target="slides/slide111.xml"  /><Relationship Id="rId113" Type="http://schemas.openxmlformats.org/officeDocument/2006/relationships/slide" Target="slides/slide112.xml"  /><Relationship Id="rId114" Type="http://schemas.openxmlformats.org/officeDocument/2006/relationships/slide" Target="slides/slide113.xml"  /><Relationship Id="rId115" Type="http://schemas.openxmlformats.org/officeDocument/2006/relationships/slide" Target="slides/slide114.xml"  /><Relationship Id="rId116" Type="http://schemas.openxmlformats.org/officeDocument/2006/relationships/slide" Target="slides/slide115.xml"  /><Relationship Id="rId117" Type="http://schemas.openxmlformats.org/officeDocument/2006/relationships/slide" Target="slides/slide116.xml"  /><Relationship Id="rId118" Type="http://schemas.openxmlformats.org/officeDocument/2006/relationships/slide" Target="slides/slide117.xml"  /><Relationship Id="rId119" Type="http://schemas.openxmlformats.org/officeDocument/2006/relationships/slide" Target="slides/slide118.xml"  /><Relationship Id="rId12" Type="http://schemas.openxmlformats.org/officeDocument/2006/relationships/slide" Target="slides/slide11.xml"  /><Relationship Id="rId120" Type="http://schemas.openxmlformats.org/officeDocument/2006/relationships/slide" Target="slides/slide119.xml"  /><Relationship Id="rId121" Type="http://schemas.openxmlformats.org/officeDocument/2006/relationships/slide" Target="slides/slide120.xml"  /><Relationship Id="rId122" Type="http://schemas.openxmlformats.org/officeDocument/2006/relationships/slide" Target="slides/slide121.xml"  /><Relationship Id="rId123" Type="http://schemas.openxmlformats.org/officeDocument/2006/relationships/slide" Target="slides/slide122.xml"  /><Relationship Id="rId124" Type="http://schemas.openxmlformats.org/officeDocument/2006/relationships/slide" Target="slides/slide123.xml"  /><Relationship Id="rId125" Type="http://schemas.openxmlformats.org/officeDocument/2006/relationships/slide" Target="slides/slide124.xml"  /><Relationship Id="rId126" Type="http://schemas.openxmlformats.org/officeDocument/2006/relationships/slide" Target="slides/slide125.xml"  /><Relationship Id="rId127" Type="http://schemas.openxmlformats.org/officeDocument/2006/relationships/slide" Target="slides/slide126.xml"  /><Relationship Id="rId128" Type="http://schemas.openxmlformats.org/officeDocument/2006/relationships/slide" Target="slides/slide127.xml"  /><Relationship Id="rId129" Type="http://schemas.openxmlformats.org/officeDocument/2006/relationships/slide" Target="slides/slide128.xml"  /><Relationship Id="rId13" Type="http://schemas.openxmlformats.org/officeDocument/2006/relationships/slide" Target="slides/slide12.xml"  /><Relationship Id="rId130" Type="http://schemas.openxmlformats.org/officeDocument/2006/relationships/slide" Target="slides/slide129.xml"  /><Relationship Id="rId131" Type="http://schemas.openxmlformats.org/officeDocument/2006/relationships/slide" Target="slides/slide130.xml"  /><Relationship Id="rId132" Type="http://schemas.openxmlformats.org/officeDocument/2006/relationships/slide" Target="slides/slide131.xml"  /><Relationship Id="rId133" Type="http://schemas.openxmlformats.org/officeDocument/2006/relationships/slide" Target="slides/slide132.xml"  /><Relationship Id="rId134" Type="http://schemas.openxmlformats.org/officeDocument/2006/relationships/presProps" Target="presProps.xml"  /><Relationship Id="rId135" Type="http://schemas.openxmlformats.org/officeDocument/2006/relationships/viewProps" Target="viewProps.xml"  /><Relationship Id="rId136" Type="http://schemas.openxmlformats.org/officeDocument/2006/relationships/theme" Target="theme/theme1.xml"  /><Relationship Id="rId137" Type="http://schemas.openxmlformats.org/officeDocument/2006/relationships/tableStyles" Target="tableStyles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png"  /><Relationship Id="rId3" Type="http://schemas.openxmlformats.org/officeDocument/2006/relationships/image" Target="../media/image160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1.png"  /><Relationship Id="rId3" Type="http://schemas.openxmlformats.org/officeDocument/2006/relationships/image" Target="../media/image162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png"  /><Relationship Id="rId3" Type="http://schemas.openxmlformats.org/officeDocument/2006/relationships/image" Target="../media/image163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4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5.png"  /><Relationship Id="rId3" Type="http://schemas.openxmlformats.org/officeDocument/2006/relationships/image" Target="../media/image165.png"  /><Relationship Id="rId4" Type="http://schemas.openxmlformats.org/officeDocument/2006/relationships/image" Target="../media/image16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png"  /><Relationship Id="rId3" Type="http://schemas.openxmlformats.org/officeDocument/2006/relationships/image" Target="../media/image170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1.png"  /><Relationship Id="rId3" Type="http://schemas.openxmlformats.org/officeDocument/2006/relationships/image" Target="../media/image172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png"  /><Relationship Id="rId3" Type="http://schemas.openxmlformats.org/officeDocument/2006/relationships/image" Target="../media/image174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7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8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9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0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1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2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jpeg"  /><Relationship Id="rId6" Type="http://schemas.openxmlformats.org/officeDocument/2006/relationships/image" Target="../media/image3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5.1 </a:t>
            </a:r>
            <a:r>
              <a:rPr lang="ko-KR" altLang="en-US" sz="3200" b="1" i="1" kern="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합성곱</a:t>
            </a:r>
            <a:r>
              <a: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신경망 소개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2018305013 </a:t>
            </a:r>
            <a:r>
              <a:rPr lang="ko-KR" altLang="en-US" sz="900" kern="0" dirty="0" smtClean="0">
                <a:solidFill>
                  <a:prstClr val="white">
                    <a:lumMod val="75000"/>
                  </a:prstClr>
                </a:solidFill>
              </a:rPr>
              <a:t>김아름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5.2 </a:t>
            </a:r>
            <a:r>
              <a: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소규모 </a:t>
            </a:r>
            <a:r>
              <a:rPr lang="ko-KR" altLang="en-US" sz="3200" b="1" i="1" kern="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데이터셋에서</a:t>
            </a:r>
            <a:r>
              <a: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밑바닥부터</a:t>
            </a:r>
            <a:endParaRPr lang="en-US" altLang="ko-KR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훈련하기</a:t>
            </a:r>
            <a:endParaRPr lang="en-US" altLang="ko-KR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900" kern="0" dirty="0" smtClean="0">
                <a:solidFill>
                  <a:prstClr val="white">
                    <a:lumMod val="75000"/>
                  </a:prstClr>
                </a:solidFill>
              </a:rPr>
              <a:t>2018305013 </a:t>
            </a:r>
            <a:r>
              <a:rPr lang="ko-KR" altLang="en-US" sz="900" kern="0" dirty="0" smtClean="0">
                <a:solidFill>
                  <a:prstClr val="white">
                    <a:lumMod val="75000"/>
                  </a:prstClr>
                </a:solidFill>
              </a:rPr>
              <a:t>김아름</a:t>
            </a: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65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6.3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순환 신경망의 고급 사용법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431680" cy="23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Ch.6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8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기온</a:t>
            </a:r>
            <a:r>
              <a:rPr lang="en-US" altLang="ko-KR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예측 문제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데이터 준비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상식 수준의 기준점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기본적인 머신 러닝 방법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첫 번째 순환 신경망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과대적합을 감소하기 위해 순환 드롭아웃 사용하기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스태킹 순환 층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양방향 </a:t>
            </a:r>
            <a:r>
              <a:rPr lang="en-US" altLang="ko-KR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RNN </a:t>
            </a: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사용하기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더 나아가기</a:t>
            </a:r>
            <a:endParaRPr lang="ko-KR" altLang="en-US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171950" lvl="8" indent="-514350" latinLnBrk="0">
              <a:lnSpc>
                <a:spcPct val="150000"/>
              </a:lnSpc>
              <a:buAutoNum type="arabicParenR"/>
              <a:defRPr/>
            </a:pPr>
            <a:r>
              <a:rPr lang="ko-KR" altLang="en-US" sz="15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정리</a:t>
            </a: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431680" cy="23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Ch.6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431680" cy="235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Ch.6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"/>
          <p:cNvGrpSpPr/>
          <p:nvPr/>
        </p:nvGrpSpPr>
        <p:grpSpPr>
          <a:xfrm rot="0">
            <a:off x="2899730" y="1658308"/>
            <a:ext cx="6449688" cy="4633117"/>
            <a:chOff x="5400674" y="972508"/>
            <a:chExt cx="6449688" cy="4633117"/>
          </a:xfrm>
        </p:grpSpPr>
        <p:sp>
          <p:nvSpPr>
            <p:cNvPr id="20" name="타원 19"/>
            <p:cNvSpPr/>
            <p:nvPr/>
          </p:nvSpPr>
          <p:spPr>
            <a:xfrm>
              <a:off x="5403850" y="2187856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 rot="0">
              <a:off x="6302337" y="2719597"/>
              <a:ext cx="4791319" cy="1337279"/>
              <a:chOff x="966986" y="127914"/>
              <a:chExt cx="4791319" cy="1337279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66986" y="127914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순환 드롭아웃</a:t>
                </a:r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–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과대적합 방지</a:t>
                </a:r>
                <a:endPara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400674" y="972508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 rot="0">
              <a:off x="6302335" y="3374324"/>
              <a:ext cx="4791320" cy="1451579"/>
              <a:chOff x="966986" y="13614"/>
              <a:chExt cx="4791320" cy="1451579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66986" y="13614"/>
                <a:ext cx="4636604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스태킹 순환 층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–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네트워크 표현 능력↑ </a:t>
                </a:r>
                <a:endPara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0">
              <a:off x="6302335" y="4039746"/>
              <a:ext cx="4791321" cy="1565879"/>
              <a:chOff x="966985" y="-100686"/>
              <a:chExt cx="4791321" cy="1565879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66985" y="-100686"/>
                <a:ext cx="4636603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양방향 순환 층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–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같은 정보를 다른 방향으로 주입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정확도↑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023301" y="1819388"/>
              <a:ext cx="5827061" cy="823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 </a:t>
              </a:r>
              <a:endParaRPr lang="ko-KR" altLang="en-US"/>
            </a:p>
            <a:p>
              <a:pPr marL="0" lvl="0" algn="l" defTabSz="914400" rtl="0" eaLnBrk="1" latinLnBrk="1" hangingPunct="1">
                <a:defRPr/>
              </a:pPr>
              <a:r>
                <a:rPr lang="ko-KR" altLang="en-US" b="1"/>
                <a:t>세 가지 고급 기술</a:t>
              </a:r>
              <a:endParaRPr lang="ko-KR" altLang="en-US" b="1"/>
            </a:p>
            <a:p>
              <a:pPr marL="0" lvl="0" algn="l" defTabSz="914400" rtl="0" eaLnBrk="1" latinLnBrk="1" hangingPunct="1">
                <a:defRPr/>
              </a:pPr>
              <a:r>
                <a: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algn="l" defTabSz="914400" rtl="0" eaLnBrk="1" latinLnBrk="1" hangingPunct="1"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<a:solidFill>
                    <a:schemeClr val="bg2">
                      <a:lumMod val="70000"/>
                    </a:schemeClr>
                  </a:solidFill>
                  <a:latin typeface="맑은 고딕"/>
                  <a:ea typeface="맑은 고딕"/>
                  <a:cs typeface="맑은 고딕"/>
                </a:rPr>
                <a:t> 순환 신경망의 성능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<a:solidFill>
                    <a:schemeClr val="bg2">
                      <a:lumMod val="70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<a:solidFill>
                    <a:schemeClr val="bg2">
                      <a:lumMod val="70000"/>
                    </a:schemeClr>
                  </a:solidFill>
                  <a:latin typeface="맑은 고딕"/>
                  <a:ea typeface="맑은 고딕"/>
                  <a:cs typeface="맑은 고딕"/>
                </a:rPr>
                <a:t>능력 향상</a:t>
              </a:r>
              <a:r>
                <a:rPr lang="en-US" altLang="ko-KR" sz="1000">
                  <a:solidFill>
                    <a:schemeClr val="bg2">
                      <a:lumMod val="70000"/>
                    </a:schemeClr>
                  </a:solidFill>
                </a:rPr>
                <a:t>		 </a:t>
              </a:r>
              <a:endParaRPr lang="en-US" altLang="ko-KR" sz="1000">
                <a:solidFill>
                  <a:schemeClr val="bg2">
                    <a:lumMod val="70000"/>
                  </a:schemeClr>
                </a:solidFill>
              </a:endParaRPr>
            </a:p>
          </p:txBody>
        </p:sp>
      </p:grpSp>
      <p:sp>
        <p:nvSpPr>
          <p:cNvPr id="50" name="TextBox 1"/>
          <p:cNvSpPr txBox="1"/>
          <p:nvPr/>
        </p:nvSpPr>
        <p:spPr>
          <a:xfrm>
            <a:off x="3498874" y="1311390"/>
            <a:ext cx="5827062" cy="823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algn="l" defTabSz="914400" rtl="0" eaLnBrk="1" latinLnBrk="1" hangingPunct="1">
              <a:defRPr/>
            </a:pPr>
            <a:r>
              <a:rPr lang="ko-KR" altLang="en-US" b="1"/>
              <a:t>시계열 데이터</a:t>
            </a:r>
            <a:endParaRPr lang="ko-KR" altLang="en-US" b="1"/>
          </a:p>
          <a:p>
            <a:pPr marL="0" lvl="0" algn="l" defTabSz="914400" rtl="0" eaLnBrk="1" latinLnBrk="1" hangingPunct="1">
              <a:defRPr/>
            </a:pPr>
            <a:r>
              <a: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<a:solidFill>
                <a:schemeClr val="bg2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marL="0" lvl="0" algn="l" defTabSz="914400" rtl="0" eaLnBrk="1" latinLnBrk="1" hangingPunct="1"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<a:solidFill>
                  <a:schemeClr val="bg2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lang="ko-KR" altLang="en-US" sz="1000">
                <a:solidFill>
                  <a:schemeClr val="bg2">
                    <a:lumMod val="70000"/>
                  </a:schemeClr>
                </a:solidFill>
              </a:rPr>
              <a:t>시간을 통래 순차적으로 발생한 관측치의 집합</a:t>
            </a:r>
            <a:r>
              <a:rPr lang="en-US" altLang="ko-KR" sz="1000">
                <a:solidFill>
                  <a:schemeClr val="bg2">
                    <a:lumMod val="70000"/>
                  </a:schemeClr>
                </a:solidFill>
              </a:rPr>
              <a:t>	 	 </a:t>
            </a:r>
            <a:endParaRPr lang="en-US" altLang="ko-KR" sz="1000">
              <a:solidFill>
                <a:schemeClr val="bg2">
                  <a:lumMod val="7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188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1. </a:t>
              </a:r>
              <a:r>
                <a:rPr lang="ko-KR" altLang="en-US" sz="1000" kern="0">
                  <a:solidFill>
                    <a:prstClr val="black"/>
                  </a:solidFill>
                </a:rPr>
                <a:t>기온</a:t>
              </a:r>
              <a:r>
                <a:rPr lang="en-US" altLang="ko-KR" sz="1000" kern="0">
                  <a:solidFill>
                    <a:prstClr val="black"/>
                  </a:solidFill>
                </a:rPr>
                <a:t> </a:t>
              </a:r>
              <a:r>
                <a:rPr lang="ko-KR" altLang="en-US" sz="1000" kern="0">
                  <a:solidFill>
                    <a:prstClr val="black"/>
                  </a:solidFill>
                </a:rPr>
                <a:t>예측 문제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"/>
          <p:cNvGrpSpPr/>
          <p:nvPr/>
        </p:nvGrpSpPr>
        <p:grpSpPr>
          <a:xfrm rot="0">
            <a:off x="787401" y="2029930"/>
            <a:ext cx="5308599" cy="3280739"/>
            <a:chOff x="1308099" y="1835149"/>
            <a:chExt cx="5308599" cy="32807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22328" y="2337427"/>
              <a:ext cx="4989571" cy="2778461"/>
            </a:xfrm>
            <a:prstGeom prst="rect">
              <a:avLst/>
            </a:prstGeom>
            <a:ln w="15875" cap="flat" cmpd="sng">
              <a:solidFill>
                <a:srgbClr val="37c56e"/>
              </a:solidFill>
              <a:prstDash val="solid"/>
              <a:round/>
            </a:ln>
          </p:spPr>
        </p:pic>
        <p:sp>
          <p:nvSpPr>
            <p:cNvPr id="47" name=""/>
            <p:cNvSpPr txBox="1"/>
            <p:nvPr/>
          </p:nvSpPr>
          <p:spPr>
            <a:xfrm>
              <a:off x="1308099" y="1835149"/>
              <a:ext cx="5308599" cy="2489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⦁독일 예나시의 날씨 데이터셋 조사</a:t>
              </a:r>
              <a:endPara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6321424" y="2052155"/>
            <a:ext cx="5308600" cy="1511852"/>
            <a:chOff x="6321424" y="1585430"/>
            <a:chExt cx="5308600" cy="1511852"/>
          </a:xfrm>
        </p:grpSpPr>
        <p:sp>
          <p:nvSpPr>
            <p:cNvPr id="52" name=""/>
            <p:cNvSpPr txBox="1"/>
            <p:nvPr/>
          </p:nvSpPr>
          <p:spPr>
            <a:xfrm>
              <a:off x="6321424" y="1585430"/>
              <a:ext cx="5308600" cy="250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⦁데이터 파싱</a:t>
              </a:r>
              <a:endPara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00464" y="2058912"/>
              <a:ext cx="4801270" cy="1038369"/>
            </a:xfrm>
            <a:prstGeom prst="rect">
              <a:avLst/>
            </a:prstGeom>
            <a:ln w="15875" cap="flat" cmpd="sng" algn="ctr">
              <a:solidFill>
                <a:srgbClr val="37c56e"/>
              </a:solidFill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188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1. </a:t>
              </a:r>
              <a:r>
                <a:rPr lang="ko-KR" altLang="en-US" sz="1000" kern="0">
                  <a:solidFill>
                    <a:prstClr val="black"/>
                  </a:solidFill>
                </a:rPr>
                <a:t>기온</a:t>
              </a:r>
              <a:r>
                <a:rPr lang="en-US" altLang="ko-KR" sz="1000" kern="0">
                  <a:solidFill>
                    <a:prstClr val="black"/>
                  </a:solidFill>
                </a:rPr>
                <a:t> </a:t>
              </a:r>
              <a:r>
                <a:rPr lang="ko-KR" altLang="en-US" sz="1000" kern="0">
                  <a:solidFill>
                    <a:prstClr val="black"/>
                  </a:solidFill>
                </a:rPr>
                <a:t>예측 문제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"/>
          <p:cNvGrpSpPr/>
          <p:nvPr/>
        </p:nvGrpSpPr>
        <p:grpSpPr>
          <a:xfrm rot="0">
            <a:off x="787401" y="1356831"/>
            <a:ext cx="5308599" cy="4982366"/>
            <a:chOff x="1778001" y="1382230"/>
            <a:chExt cx="5308599" cy="4982366"/>
          </a:xfrm>
        </p:grpSpPr>
        <p:sp>
          <p:nvSpPr>
            <p:cNvPr id="47" name=""/>
            <p:cNvSpPr txBox="1"/>
            <p:nvPr/>
          </p:nvSpPr>
          <p:spPr>
            <a:xfrm>
              <a:off x="1778001" y="1382230"/>
              <a:ext cx="5308599" cy="2509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⦁시계열 온도 그래프 그리기</a:t>
              </a:r>
              <a:endPara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04627" y="1915800"/>
              <a:ext cx="5153744" cy="4448796"/>
            </a:xfrm>
            <a:prstGeom prst="rect">
              <a:avLst/>
            </a:prstGeom>
            <a:ln w="15875" cap="flat" cmpd="sng">
              <a:solidFill>
                <a:srgbClr val="37c56e"/>
              </a:solidFill>
              <a:prstDash val="solid"/>
              <a:round/>
            </a:ln>
          </p:spPr>
        </p:pic>
      </p:grpSp>
      <p:sp>
        <p:nvSpPr>
          <p:cNvPr id="59" name=""/>
          <p:cNvSpPr txBox="1"/>
          <p:nvPr/>
        </p:nvSpPr>
        <p:spPr>
          <a:xfrm>
            <a:off x="6226176" y="1353656"/>
            <a:ext cx="5308600" cy="25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⦁처음 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일간 온도 그래프 그리기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9202" y="1871368"/>
            <a:ext cx="5182324" cy="4448764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"/>
          <p:cNvGrpSpPr/>
          <p:nvPr/>
        </p:nvGrpSpPr>
        <p:grpSpPr>
          <a:xfrm rot="0">
            <a:off x="2563019" y="1878779"/>
            <a:ext cx="7726735" cy="3786238"/>
            <a:chOff x="2593181" y="2505186"/>
            <a:chExt cx="7726735" cy="3786238"/>
          </a:xfrm>
        </p:grpSpPr>
        <p:sp>
          <p:nvSpPr>
            <p:cNvPr id="20" name="타원 19"/>
            <p:cNvSpPr/>
            <p:nvPr/>
          </p:nvSpPr>
          <p:spPr>
            <a:xfrm>
              <a:off x="2593181" y="2873656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 rot="0">
              <a:off x="3458494" y="3605422"/>
              <a:ext cx="6861421" cy="1137254"/>
              <a:chOff x="624087" y="327939"/>
              <a:chExt cx="6861421" cy="113725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24087" y="327939"/>
                <a:ext cx="6861421" cy="8161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1)</a:t>
                </a:r>
                <a:r>
                  <a: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데이터 전처리</a:t>
                </a:r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–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데이터에 있는 각 시계열 특성의 범위가 서로 다르기 때문</a:t>
                </a:r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0">
              <a:off x="3483892" y="4564948"/>
              <a:ext cx="6782901" cy="946755"/>
              <a:chOff x="649487" y="518438"/>
              <a:chExt cx="6782901" cy="94675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49487" y="575589"/>
                <a:ext cx="6782901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2)</a:t>
                </a:r>
                <a:r>
                  <a: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파이썬 제너레이터 생성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	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–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데이터의 중복이 많기 때문에 원본 데이터를 그때마다 배치 </a:t>
                </a:r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4245893" y="5344670"/>
              <a:ext cx="4346819" cy="946755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12631" y="2505186"/>
              <a:ext cx="5827061" cy="824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/>
                <a:t> </a:t>
              </a:r>
              <a:endParaRPr lang="ko-KR" altLang="en-US"/>
            </a:p>
            <a:p>
              <a:pPr marL="0" lvl="0" algn="l" defTabSz="914400" rtl="0" eaLnBrk="1" latinLnBrk="1" hangingPunct="1">
                <a:defRPr/>
              </a:pPr>
              <a:r>
                <a:rPr lang="ko-KR" altLang="en-US" b="1"/>
                <a:t>예측 전 두 가지 작업 처리</a:t>
              </a:r>
              <a:endParaRPr lang="ko-KR" altLang="en-US" b="1"/>
            </a:p>
            <a:p>
              <a:pPr marL="0" lvl="0" algn="l" defTabSz="914400" rtl="0" eaLnBrk="1" latinLnBrk="1" hangingPunct="1">
                <a:defRPr/>
              </a:pPr>
              <a:r>
                <a: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endParaRPr xmlns:mc="http://schemas.openxmlformats.org/markup-compatibility/2006" xmlns:hp="http://schemas.haansoft.com/office/presentation/8.0" kumimoji="0" lang="ko-KR" altLang="en-US" sz="200" b="0" i="0" u="none" strike="noStrike" kern="1200" cap="none" normalizeH="0" baseline="0" mc:Ignorable="hp" hp:hslEmbossed="0">
                <a:solidFill>
                  <a:schemeClr val="bg2">
                    <a:lumMod val="50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lvl="0" algn="l" defTabSz="914400" rtl="0" eaLnBrk="1" latinLnBrk="1" hangingPunct="1">
                <a:defRPr/>
              </a:pPr>
              <a:r>
                <a:rPr lang="en-US" altLang="ko-KR" sz="1000">
                  <a:solidFill>
                    <a:schemeClr val="bg2">
                      <a:lumMod val="70000"/>
                    </a:schemeClr>
                  </a:solidFill>
                </a:rPr>
                <a:t>		 </a:t>
              </a:r>
              <a:endParaRPr lang="en-US" altLang="ko-KR" sz="1000">
                <a:solidFill>
                  <a:schemeClr val="bg2">
                    <a:lumMod val="70000"/>
                  </a:schemeClr>
                </a:solidFill>
              </a:endParaRPr>
            </a:p>
          </p:txBody>
        </p:sp>
      </p:grpSp>
      <p:sp>
        <p:nvSpPr>
          <p:cNvPr id="55" name="직사각형 38"/>
          <p:cNvSpPr/>
          <p:nvPr/>
        </p:nvSpPr>
        <p:spPr>
          <a:xfrm>
            <a:off x="5551253" y="521672"/>
            <a:ext cx="1007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 kern="0">
                <a:solidFill>
                  <a:prstClr val="black"/>
                </a:solidFill>
              </a:rPr>
              <a:t>2.</a:t>
            </a:r>
            <a:r>
              <a:rPr lang="ko-KR" altLang="en-US" sz="1000" kern="0">
                <a:solidFill>
                  <a:prstClr val="black"/>
                </a:solidFill>
              </a:rPr>
              <a:t> 데이터 준비</a:t>
            </a:r>
            <a:endParaRPr lang="ko-KR" altLang="en-US" sz="1000" kern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007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2.</a:t>
              </a:r>
              <a:r>
                <a:rPr lang="ko-KR" altLang="en-US" sz="1000" kern="0">
                  <a:solidFill>
                    <a:prstClr val="black"/>
                  </a:solidFill>
                </a:rPr>
                <a:t> 데이터 준비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"/>
          <p:cNvSpPr txBox="1"/>
          <p:nvPr/>
        </p:nvSpPr>
        <p:spPr>
          <a:xfrm>
            <a:off x="6076950" y="1067904"/>
            <a:ext cx="5308600" cy="25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 시계열 데이터와 타깃을 반환하는 제너레이터 함수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"/>
          <p:cNvGrpSpPr/>
          <p:nvPr/>
        </p:nvGrpSpPr>
        <p:grpSpPr>
          <a:xfrm rot="0">
            <a:off x="787401" y="1140930"/>
            <a:ext cx="5308599" cy="1602470"/>
            <a:chOff x="787401" y="2029930"/>
            <a:chExt cx="5308599" cy="1602470"/>
          </a:xfrm>
        </p:grpSpPr>
        <p:sp>
          <p:nvSpPr>
            <p:cNvPr id="47" name=""/>
            <p:cNvSpPr txBox="1"/>
            <p:nvPr/>
          </p:nvSpPr>
          <p:spPr>
            <a:xfrm>
              <a:off x="787401" y="2029930"/>
              <a:ext cx="5308599" cy="2489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2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⦁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데이터 정규화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0800" y="2440800"/>
              <a:ext cx="3717792" cy="1191600"/>
            </a:xfrm>
            <a:prstGeom prst="rect">
              <a:avLst/>
            </a:prstGeom>
            <a:ln w="15875" cap="flat" cmpd="sng" algn="ctr">
              <a:solidFill>
                <a:srgbClr val="37c56e"/>
              </a:solidFill>
              <a:prstDash val="solid"/>
              <a:round/>
            </a:ln>
          </p:spPr>
        </p:pic>
      </p:grp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40688"/>
            <a:ext cx="5328451" cy="5080616"/>
          </a:xfrm>
          <a:prstGeom prst="rect">
            <a:avLst/>
          </a:prstGeom>
          <a:ln w="15875" cap="flat" cmpd="sng" algn="ctr">
            <a:solidFill>
              <a:srgbClr val="37c56e"/>
            </a:solidFill>
            <a:prstDash val="solid"/>
            <a:round/>
          </a:ln>
        </p:spPr>
      </p:pic>
      <p:sp>
        <p:nvSpPr>
          <p:cNvPr id="59" name=""/>
          <p:cNvSpPr txBox="1"/>
          <p:nvPr/>
        </p:nvSpPr>
        <p:spPr>
          <a:xfrm>
            <a:off x="730051" y="3251200"/>
            <a:ext cx="5083419" cy="3416622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⦁data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부동</a:t>
            </a:r>
            <a:r>
              <a:rPr lang="en-US" altLang="ko-KR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소수 데이터로 이루어진 원본 배열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⦁lookback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거슬러 올라갈 타임스텝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⦁delay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b="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타깃으로 사용할 미래의 타임스텝</a:t>
            </a:r>
            <a:endParaRPr lang="ko-KR" altLang="en-US" sz="1200" b="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⦁min_index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max_index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b="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범위 지정을 위한 배열의 인덱스</a:t>
            </a:r>
            <a:endParaRPr lang="ko-KR" altLang="en-US" sz="1200" b="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⦁shuffle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샘플을 섞을지 결정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⦁batch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배치의 샘플 수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⦁step 	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데이터를 샘플링할 타임스텝 간격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200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2" name=""/>
          <p:cNvCxnSpPr/>
          <p:nvPr/>
        </p:nvCxnSpPr>
        <p:spPr>
          <a:xfrm flipV="1">
            <a:off x="3638550" y="1657350"/>
            <a:ext cx="3479800" cy="1771649"/>
          </a:xfrm>
          <a:prstGeom prst="curvedConnector3">
            <a:avLst>
              <a:gd name="adj1" fmla="val 50000"/>
            </a:avLst>
          </a:prstGeom>
          <a:ln w="12700" algn="ctr">
            <a:solidFill>
              <a:srgbClr val="37c56e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"/>
          <p:cNvSpPr/>
          <p:nvPr/>
        </p:nvSpPr>
        <p:spPr>
          <a:xfrm>
            <a:off x="7245349" y="1466850"/>
            <a:ext cx="3657599" cy="406399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chemeClr val="bg2">
                <a:lumMod val="7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0076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2.</a:t>
              </a:r>
              <a:r>
                <a:rPr lang="ko-KR" altLang="en-US" sz="1000" kern="0">
                  <a:solidFill>
                    <a:prstClr val="black"/>
                  </a:solidFill>
                </a:rPr>
                <a:t> 데이터 준비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815974" y="1286979"/>
            <a:ext cx="5308601" cy="2509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⦁훈련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검증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테스트 제너레이터 준비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rcRect t="15370" b="17960"/>
          <a:stretch>
            <a:fillRect/>
          </a:stretch>
        </p:blipFill>
        <p:spPr>
          <a:xfrm>
            <a:off x="911524" y="1777998"/>
            <a:ext cx="5184476" cy="4572000"/>
          </a:xfrm>
          <a:prstGeom prst="rect">
            <a:avLst/>
          </a:prstGeom>
          <a:ln w="15875" algn="ctr">
            <a:solidFill>
              <a:srgbClr val="37c56e"/>
            </a:solidFill>
          </a:ln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rcRect t="83330"/>
          <a:stretch>
            <a:fillRect/>
          </a:stretch>
        </p:blipFill>
        <p:spPr>
          <a:xfrm>
            <a:off x="6412062" y="1765300"/>
            <a:ext cx="5184476" cy="1142999"/>
          </a:xfrm>
          <a:prstGeom prst="rect">
            <a:avLst/>
          </a:prstGeom>
          <a:ln w="15875" algn="ctr">
            <a:solidFill>
              <a:srgbClr val="37c56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4362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3.</a:t>
              </a:r>
              <a:r>
                <a:rPr lang="ko-KR" altLang="en-US" sz="1000" kern="0">
                  <a:solidFill>
                    <a:prstClr val="black"/>
                  </a:solidFill>
                </a:rPr>
                <a:t> 상식 수준의 기준점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3504695" y="2900491"/>
            <a:ext cx="6045860" cy="25209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상식적인 기준 모델의 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MAE(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평균 절댓값 오차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 계산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554290" y="1325695"/>
            <a:ext cx="5789405" cy="1085149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온도 시계열 데이터는 연속성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O,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주기성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가정 가능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상식수준의 해결책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: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24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시간 후 온도 또한 동일하다고 예측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6502" y="3362325"/>
            <a:ext cx="4532295" cy="2163875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64" name=""/>
          <p:cNvSpPr txBox="1"/>
          <p:nvPr/>
        </p:nvSpPr>
        <p:spPr>
          <a:xfrm>
            <a:off x="3617790" y="5846896"/>
            <a:ext cx="5789406" cy="183448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평균 절댓값 오차가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0.29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로 매우 큼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7315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4.</a:t>
              </a:r>
              <a:r>
                <a:rPr lang="ko-KR" altLang="en-US" sz="1000" kern="0">
                  <a:solidFill>
                    <a:prstClr val="black"/>
                  </a:solidFill>
                </a:rPr>
                <a:t> 기본적인 머신 러닝 방법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682624" y="1201254"/>
            <a:ext cx="5308601" cy="2509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⦁완전 연결 모델을 훈련하고 평가하기 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rcRect t="8920" b="61950"/>
          <a:stretch>
            <a:fillRect/>
          </a:stretch>
        </p:blipFill>
        <p:spPr>
          <a:xfrm>
            <a:off x="834544" y="1553983"/>
            <a:ext cx="6878010" cy="746482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rcRect t="44600" r="25530"/>
          <a:stretch>
            <a:fillRect/>
          </a:stretch>
        </p:blipFill>
        <p:spPr>
          <a:xfrm>
            <a:off x="840895" y="2315983"/>
            <a:ext cx="5121755" cy="1419582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rcRect l="1490" t="2250"/>
          <a:stretch>
            <a:fillRect/>
          </a:stretch>
        </p:blipFill>
        <p:spPr>
          <a:xfrm>
            <a:off x="6515097" y="3262076"/>
            <a:ext cx="5029913" cy="3305646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61" name=""/>
          <p:cNvSpPr txBox="1"/>
          <p:nvPr/>
        </p:nvSpPr>
        <p:spPr>
          <a:xfrm>
            <a:off x="6508555" y="2603214"/>
            <a:ext cx="4346819" cy="54035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손실 그래프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기준점에 가깝지만 불안정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160502" y="2276608"/>
            <a:ext cx="566193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샘플의 수는 훈련하려는 네트워크의 크기와 깊이에 따라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상대적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모델이 작고 규제가 잘 되어 있으며 간단한 작업이라면 수백 개의 샘플로도 충분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컨브넷은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지역적이고 평행 이동으로 변하지 않는 특성을 학습하기 때문에 지각에 관한 문제에서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매우 효율적으로 데이터 사용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9557" y="958893"/>
            <a:ext cx="35884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5.2.1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작은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데이터셋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문제에서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딥러닝의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타당성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29402" y="960980"/>
            <a:ext cx="307785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5.2.2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내려받기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743285" y="958893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ats_vs_dogs_sampl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10" y="1605502"/>
            <a:ext cx="5494804" cy="30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159552" y="4994077"/>
            <a:ext cx="540031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서브셋이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들어 있는 새로운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데이터셋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만듦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클래스마다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1,000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훈련 세트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500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검증 세트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500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테스트 세트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48391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5.</a:t>
              </a:r>
              <a:r>
                <a:rPr lang="ko-KR" altLang="en-US" sz="1000" kern="0">
                  <a:solidFill>
                    <a:prstClr val="black"/>
                  </a:solidFill>
                </a:rPr>
                <a:t> 첫 번째 순환 신경망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682624" y="1201254"/>
            <a:ext cx="5308601" cy="2509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GRU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사용한 모델 훈련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평가 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508555" y="2603214"/>
            <a:ext cx="4346819" cy="540355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손실 그래프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b="65840"/>
          <a:stretch>
            <a:fillRect/>
          </a:stretch>
        </p:blipFill>
        <p:spPr>
          <a:xfrm>
            <a:off x="725080" y="1550825"/>
            <a:ext cx="5839640" cy="797250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rcRect t="36460" r="14140"/>
          <a:stretch>
            <a:fillRect/>
          </a:stretch>
        </p:blipFill>
        <p:spPr>
          <a:xfrm>
            <a:off x="728254" y="2373149"/>
            <a:ext cx="5014141" cy="1483051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3778" y="3298596"/>
            <a:ext cx="5153744" cy="3277057"/>
          </a:xfrm>
          <a:prstGeom prst="rect">
            <a:avLst/>
          </a:prstGeom>
          <a:ln w="15875" algn="ctr">
            <a:solidFill>
              <a:srgbClr val="37c56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228401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6.</a:t>
              </a:r>
              <a:r>
                <a:rPr lang="ko-KR" altLang="en-US" sz="1000" kern="0">
                  <a:solidFill>
                    <a:prstClr val="black"/>
                  </a:solidFill>
                </a:rPr>
                <a:t> 과대적합 감소위해 순환 드롭 사용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546098" y="1528279"/>
            <a:ext cx="5308601" cy="25099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⦁드롭아웃 규제된 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GRU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사용한 모델 훈련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평가 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343455" y="1441164"/>
            <a:ext cx="4346818" cy="286354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손실 그래프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6773" y="2028590"/>
            <a:ext cx="5191849" cy="3353268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728" y="2038155"/>
            <a:ext cx="5525271" cy="1390844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67" name=""/>
          <p:cNvSpPr/>
          <p:nvPr/>
        </p:nvSpPr>
        <p:spPr>
          <a:xfrm>
            <a:off x="2324100" y="2505075"/>
            <a:ext cx="1206500" cy="2159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"/>
          <p:cNvSpPr/>
          <p:nvPr/>
        </p:nvSpPr>
        <p:spPr>
          <a:xfrm>
            <a:off x="2324100" y="2759075"/>
            <a:ext cx="2006600" cy="1651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9" name=""/>
          <p:cNvCxnSpPr/>
          <p:nvPr/>
        </p:nvCxnSpPr>
        <p:spPr>
          <a:xfrm flipV="1">
            <a:off x="3340099" y="2254250"/>
            <a:ext cx="1155700" cy="2540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"/>
          <p:cNvSpPr txBox="1"/>
          <p:nvPr/>
        </p:nvSpPr>
        <p:spPr>
          <a:xfrm>
            <a:off x="4634119" y="2182945"/>
            <a:ext cx="1814306" cy="29775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부동 소수 값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드롭아웃 비율 정함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17911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7.</a:t>
              </a:r>
              <a:r>
                <a:rPr lang="ko-KR" altLang="en-US" sz="1000" kern="0">
                  <a:solidFill>
                    <a:prstClr val="black"/>
                  </a:solidFill>
                </a:rPr>
                <a:t> 스태킹 순환 층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634999" y="1372704"/>
            <a:ext cx="5308601" cy="2509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⦁드롭아웃으로 규제하고 스태킹한 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GRU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를 사용한 모델 훈련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 평가 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489504" y="1345915"/>
            <a:ext cx="4346819" cy="222854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손실 그래프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l="690" r="1370"/>
          <a:stretch>
            <a:fillRect/>
          </a:stretch>
        </p:blipFill>
        <p:spPr>
          <a:xfrm>
            <a:off x="665975" y="1895316"/>
            <a:ext cx="5430024" cy="2286319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67" name=""/>
          <p:cNvSpPr/>
          <p:nvPr/>
        </p:nvSpPr>
        <p:spPr>
          <a:xfrm>
            <a:off x="2444750" y="2803525"/>
            <a:ext cx="1993899" cy="2413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5846" y="1849205"/>
            <a:ext cx="5029902" cy="3324689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69" name="직사각형 53"/>
          <p:cNvSpPr/>
          <p:nvPr/>
        </p:nvSpPr>
        <p:spPr>
          <a:xfrm>
            <a:off x="6461628" y="5377549"/>
            <a:ext cx="2860173" cy="70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성능 향상이 미비함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b="1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b="1" kern="1200">
                <a:solidFill>
                  <a:schemeClr val="bg2">
                    <a:lumMod val="70000"/>
                  </a:schemeClr>
                </a:solidFill>
              </a:rPr>
              <a:t> 층의 크기를 늘리면 비용 증가</a:t>
            </a:r>
            <a:endParaRPr lang="ko-KR" altLang="en-US" sz="1200" b="1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b="1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b="1" kern="1200">
                <a:solidFill>
                  <a:schemeClr val="bg2">
                    <a:lumMod val="70000"/>
                  </a:schemeClr>
                </a:solidFill>
              </a:rPr>
              <a:t> 층을 추가하는 것이 도움</a:t>
            </a:r>
            <a:r>
              <a:rPr lang="en-US" altLang="ko-KR" sz="1200" b="1" kern="1200">
                <a:solidFill>
                  <a:schemeClr val="bg2">
                    <a:lumMod val="70000"/>
                  </a:schemeClr>
                </a:solidFill>
              </a:rPr>
              <a:t>X</a:t>
            </a:r>
            <a:endParaRPr lang="en-US" altLang="ko-KR" sz="1200" b="1" kern="1200">
              <a:solidFill>
                <a:schemeClr val="bg2">
                  <a:lumMod val="7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470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3219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8.</a:t>
              </a:r>
              <a:r>
                <a:rPr lang="ko-KR" altLang="en-US" sz="1000" kern="0">
                  <a:solidFill>
                    <a:prstClr val="black"/>
                  </a:solidFill>
                </a:rPr>
                <a:t> 양방향 </a:t>
              </a:r>
              <a:r>
                <a:rPr lang="en-US" altLang="ko-KR" sz="1000" kern="0">
                  <a:solidFill>
                    <a:prstClr val="black"/>
                  </a:solidFill>
                </a:rPr>
                <a:t>RNN</a:t>
              </a:r>
              <a:r>
                <a:rPr lang="ko-KR" altLang="en-US" sz="1000" kern="0">
                  <a:solidFill>
                    <a:prstClr val="black"/>
                  </a:solidFill>
                </a:rPr>
                <a:t> 사용</a:t>
              </a:r>
              <a:endParaRPr lang="ko-KR" altLang="en-US" sz="100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1022349" y="1458429"/>
            <a:ext cx="5308601" cy="125429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⦁양방향 </a:t>
            </a: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RNN</a:t>
            </a:r>
            <a:endParaRPr lang="en-US" altLang="ko-KR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en-US" altLang="ko-KR" sz="5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RNN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의 변종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특정 작업에서 기본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RNN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보다 좋은 성능 보임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순서에 민감한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RNN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특징 이용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양방향 시퀀스 처리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,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놓치기 쉬운 패턴 감지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</p:txBody>
      </p:sp>
      <p:sp>
        <p:nvSpPr>
          <p:cNvPr id="69" name="직사각형 53"/>
          <p:cNvSpPr/>
          <p:nvPr/>
        </p:nvSpPr>
        <p:spPr>
          <a:xfrm>
            <a:off x="5674229" y="4945748"/>
            <a:ext cx="3164974" cy="71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일반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GRU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층과 비슷한 성능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시간 반대 순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,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성능 안좋음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 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-&gt;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먼 과거의 데이터 </a:t>
            </a:r>
            <a:r>
              <a:rPr lang="en-US" altLang="ko-KR" sz="1200" kern="1200">
                <a:solidFill>
                  <a:schemeClr val="bg2">
                    <a:lumMod val="70000"/>
                  </a:schemeClr>
                </a:solidFill>
              </a:rPr>
              <a:t>&lt;</a:t>
            </a:r>
            <a:r>
              <a:rPr lang="ko-KR" altLang="en-US" sz="1200" kern="1200">
                <a:solidFill>
                  <a:schemeClr val="bg2">
                    <a:lumMod val="70000"/>
                  </a:schemeClr>
                </a:solidFill>
              </a:rPr>
              <a:t> 최근 데이터</a:t>
            </a:r>
            <a:endParaRPr lang="ko-KR" altLang="en-US" sz="1200" kern="1200">
              <a:solidFill>
                <a:schemeClr val="bg2">
                  <a:lumMod val="70000"/>
                </a:schemeClr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8163" y="2926906"/>
            <a:ext cx="3579404" cy="2832988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663" y="2190577"/>
            <a:ext cx="5420482" cy="2476845"/>
          </a:xfrm>
          <a:prstGeom prst="rect">
            <a:avLst/>
          </a:prstGeom>
          <a:ln w="15875" cap="flat" cmpd="sng">
            <a:solidFill>
              <a:srgbClr val="37c56e"/>
            </a:solidFill>
            <a:prstDash val="solid"/>
            <a:round/>
          </a:ln>
        </p:spPr>
      </p:pic>
      <p:sp>
        <p:nvSpPr>
          <p:cNvPr id="72" name=""/>
          <p:cNvSpPr/>
          <p:nvPr/>
        </p:nvSpPr>
        <p:spPr>
          <a:xfrm>
            <a:off x="7245349" y="2384425"/>
            <a:ext cx="1193798" cy="2413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73" name=""/>
          <p:cNvSpPr txBox="1"/>
          <p:nvPr/>
        </p:nvSpPr>
        <p:spPr>
          <a:xfrm>
            <a:off x="5740205" y="1504665"/>
            <a:ext cx="4346819" cy="222854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b" anchorCtr="0">
            <a:noAutofit/>
          </a:bodyPr>
          <a:lstStyle/>
          <a:p>
            <a:pPr marL="0" lvl="0" indent="0" algn="l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⦁</a:t>
            </a:r>
            <a:r>
              <a:rPr lang="ko-KR" altLang="en-US" sz="12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온도 예측 문제에 적용</a:t>
            </a:r>
            <a:endParaRPr lang="ko-KR" altLang="en-US" sz="1200" b="1" kern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33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10150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9. </a:t>
              </a:r>
              <a:r>
                <a:rPr lang="ko-KR" altLang="en-US" sz="1000" kern="0">
                  <a:solidFill>
                    <a:prstClr val="black"/>
                  </a:solidFill>
                </a:rPr>
                <a:t>더 나아가서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 rot="0">
            <a:off x="2767347" y="1577436"/>
            <a:ext cx="4997656" cy="946755"/>
            <a:chOff x="2727006" y="1147132"/>
            <a:chExt cx="4997656" cy="946755"/>
          </a:xfrm>
        </p:grpSpPr>
        <p:sp>
          <p:nvSpPr>
            <p:cNvPr id="19" name="타원 18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스태킹한 각 순환 층의 유닛 수를 조정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 rot="0">
            <a:off x="2767347" y="2319734"/>
            <a:ext cx="4997656" cy="946755"/>
            <a:chOff x="2727006" y="1147132"/>
            <a:chExt cx="4997656" cy="946755"/>
          </a:xfrm>
        </p:grpSpPr>
        <p:sp>
          <p:nvSpPr>
            <p:cNvPr id="26" name="타원 25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RMSprop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옵티마이저가 사용한 학습률을 조정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 rot="0">
            <a:off x="2767347" y="3088761"/>
            <a:ext cx="5287441" cy="946755"/>
            <a:chOff x="2727006" y="1147132"/>
            <a:chExt cx="5287441" cy="946755"/>
          </a:xfrm>
        </p:grpSpPr>
        <p:sp>
          <p:nvSpPr>
            <p:cNvPr id="34" name="타원 33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 rot="0">
              <a:off x="3377843" y="1147132"/>
              <a:ext cx="4636604" cy="946755"/>
              <a:chOff x="1411487" y="518438"/>
              <a:chExt cx="4636604" cy="94675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11487" y="518439"/>
                <a:ext cx="4636604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GRU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대신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LSTM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층을 사용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2767347" y="3868483"/>
            <a:ext cx="5287439" cy="946755"/>
            <a:chOff x="2727006" y="1147132"/>
            <a:chExt cx="5287439" cy="946755"/>
          </a:xfrm>
        </p:grpSpPr>
        <p:sp>
          <p:nvSpPr>
            <p:cNvPr id="51" name="타원 50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 rot="0">
              <a:off x="3377842" y="1147132"/>
              <a:ext cx="4636603" cy="946755"/>
              <a:chOff x="1411486" y="518438"/>
              <a:chExt cx="4636603" cy="94675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411486" y="518439"/>
                <a:ext cx="4636603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유닛 수가 많은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Dense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층 한 개 또는 여러 개의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Dense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층을 스태킹</a:t>
                </a:r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 rot="0">
            <a:off x="2767347" y="4659404"/>
            <a:ext cx="4997656" cy="946755"/>
            <a:chOff x="2727006" y="1147132"/>
            <a:chExt cx="4997656" cy="946755"/>
          </a:xfrm>
        </p:grpSpPr>
        <p:sp>
          <p:nvSpPr>
            <p:cNvPr id="56" name="타원 55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최선의 모델을 테스트 세트에서 확인 필수적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85733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8" latinLnBrk="0">
              <a:lnSpc>
                <a:spcPct val="150000"/>
              </a:lnSpc>
              <a:defRPr/>
            </a:pPr>
            <a:endParaRPr lang="en-US" altLang="ko-KR" sz="15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51253" y="521672"/>
              <a:ext cx="7008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00" kern="0">
                  <a:solidFill>
                    <a:prstClr val="black"/>
                  </a:solidFill>
                </a:rPr>
                <a:t>10. </a:t>
              </a:r>
              <a:r>
                <a:rPr lang="ko-KR" altLang="en-US" sz="1000" kern="0">
                  <a:solidFill>
                    <a:prstClr val="black"/>
                  </a:solidFill>
                </a:rPr>
                <a:t>정리</a:t>
              </a:r>
              <a:r>
                <a:rPr lang="en-US" altLang="ko-KR" sz="1000" kern="0">
                  <a:solidFill>
                    <a:prstClr val="black"/>
                  </a:solidFill>
                </a:rPr>
                <a:t> </a:t>
              </a:r>
              <a:endParaRPr lang="ko-KR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6376" y="495789"/>
              <a:ext cx="54053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Team A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 rot="0">
            <a:off x="2767347" y="1389178"/>
            <a:ext cx="4997656" cy="946755"/>
            <a:chOff x="2727006" y="1147132"/>
            <a:chExt cx="4997656" cy="946755"/>
          </a:xfrm>
        </p:grpSpPr>
        <p:sp>
          <p:nvSpPr>
            <p:cNvPr id="19" name="타원 18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새로운 문제 해결 시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기준점 설정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 rot="0">
            <a:off x="2767347" y="2131476"/>
            <a:ext cx="4997656" cy="946755"/>
            <a:chOff x="2727006" y="1147132"/>
            <a:chExt cx="4997656" cy="946755"/>
          </a:xfrm>
        </p:grpSpPr>
        <p:sp>
          <p:nvSpPr>
            <p:cNvPr id="26" name="타원 25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계산 비용 추가 판단에서 저렴한 모델부터 시도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 rot="0">
            <a:off x="2767347" y="2900503"/>
            <a:ext cx="5287441" cy="946755"/>
            <a:chOff x="2727006" y="1147132"/>
            <a:chExt cx="5287441" cy="946755"/>
          </a:xfrm>
        </p:grpSpPr>
        <p:sp>
          <p:nvSpPr>
            <p:cNvPr id="34" name="타원 33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 rot="0">
              <a:off x="3377843" y="1147132"/>
              <a:ext cx="4636604" cy="946755"/>
              <a:chOff x="1411487" y="518438"/>
              <a:chExt cx="4636604" cy="94675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411487" y="518439"/>
                <a:ext cx="4636604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시간 순서가 중요한 데이터라면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순환 층이 적합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2767347" y="3680225"/>
            <a:ext cx="7706977" cy="946755"/>
            <a:chOff x="2727006" y="1147132"/>
            <a:chExt cx="7706977" cy="946755"/>
          </a:xfrm>
        </p:grpSpPr>
        <p:sp>
          <p:nvSpPr>
            <p:cNvPr id="51" name="타원 50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 rot="0">
              <a:off x="3377842" y="1147132"/>
              <a:ext cx="7056141" cy="946755"/>
              <a:chOff x="1411486" y="518438"/>
              <a:chExt cx="7056141" cy="94675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411486" y="518439"/>
                <a:ext cx="7056141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lvl="0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순환 네트워크 사용 시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일정한 드롭아웃 마스크와 순환 드롭아웃 마스크 사용</a:t>
                </a:r>
                <a:endPara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 rot="0">
            <a:off x="2767347" y="4471146"/>
            <a:ext cx="4997656" cy="946755"/>
            <a:chOff x="2727006" y="1147132"/>
            <a:chExt cx="4997656" cy="946755"/>
          </a:xfrm>
        </p:grpSpPr>
        <p:sp>
          <p:nvSpPr>
            <p:cNvPr id="56" name="타원 55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스태킹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RNN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은 단일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RNN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층보다 더 강력한 표현 능력 제공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 rot="0">
            <a:off x="2767347" y="5165186"/>
            <a:ext cx="4997656" cy="946755"/>
            <a:chOff x="2727006" y="1147132"/>
            <a:chExt cx="4997656" cy="946755"/>
          </a:xfrm>
        </p:grpSpPr>
        <p:sp>
          <p:nvSpPr>
            <p:cNvPr id="47" name="타원 46"/>
            <p:cNvSpPr/>
            <p:nvPr/>
          </p:nvSpPr>
          <p:spPr>
            <a:xfrm>
              <a:off x="2727006" y="1577417"/>
              <a:ext cx="231346" cy="211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>
              <a:solidFill>
                <a:srgbClr val="37c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 rot="0">
              <a:off x="3377843" y="1147132"/>
              <a:ext cx="4346819" cy="946755"/>
              <a:chOff x="1411487" y="518438"/>
              <a:chExt cx="4346819" cy="946755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1411487" y="518438"/>
                <a:ext cx="4346819" cy="946755"/>
              </a:xfrm>
              <a:prstGeom prst="rect">
                <a:avLst/>
              </a:pr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11487" y="518439"/>
                <a:ext cx="4346819" cy="58753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0" rIns="0" bIns="0" anchor="b" anchorCtr="0">
                <a:noAutofit/>
              </a:bodyPr>
              <a:lstStyle/>
              <a:p>
                <a:pPr marL="0" lvl="0" indent="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양방향 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RNN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은 자연어 처리에 유용</a:t>
                </a:r>
                <a:endPara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6.4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컨브넷을 사용한 시퀀스 처리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437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컨브넷의 특징</a:t>
            </a:r>
            <a:endParaRPr lang="ko-KR" altLang="en-US" sz="24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/>
          <p:cNvSpPr/>
          <p:nvPr/>
        </p:nvSpPr>
        <p:spPr>
          <a:xfrm>
            <a:off x="1258041" y="3215097"/>
            <a:ext cx="9721792" cy="8724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계산 비용이 저렴하다</a:t>
            </a:r>
            <a:endParaRPr lang="ko-KR" altLang="en-US"/>
          </a:p>
        </p:txBody>
      </p:sp>
      <p:sp>
        <p:nvSpPr>
          <p:cNvPr id="35" name="사각형: 둥근 모서리 34"/>
          <p:cNvSpPr/>
          <p:nvPr/>
        </p:nvSpPr>
        <p:spPr>
          <a:xfrm>
            <a:off x="1231214" y="2010594"/>
            <a:ext cx="9748619" cy="8724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r>
              <a:rPr lang="ko-KR" altLang="en-US"/>
              <a:t>특정 시퀀스 처리 문제에서 </a:t>
            </a:r>
            <a:r>
              <a:rPr lang="en-US" altLang="ko-KR"/>
              <a:t>RNN</a:t>
            </a:r>
            <a:r>
              <a:rPr lang="ko-KR" altLang="en-US"/>
              <a:t>과 견줄 만하며</a:t>
            </a:r>
            <a:r>
              <a:rPr lang="en-US" altLang="ko-KR"/>
              <a:t>, </a:t>
            </a:r>
            <a:r>
              <a:rPr lang="ko-KR" altLang="en-US"/>
              <a:t>간단한 문제에서는 </a:t>
            </a:r>
            <a:r>
              <a:rPr lang="en-US" altLang="ko-KR"/>
              <a:t>RNN</a:t>
            </a:r>
            <a:r>
              <a:rPr lang="ko-KR" altLang="en-US"/>
              <a:t>을 대신할 수 있다</a:t>
            </a:r>
            <a:endParaRPr lang="ko-KR" altLang="en-US"/>
          </a:p>
        </p:txBody>
      </p:sp>
      <p:sp>
        <p:nvSpPr>
          <p:cNvPr id="42" name="사각형: 둥근 모서리 41"/>
          <p:cNvSpPr/>
          <p:nvPr/>
        </p:nvSpPr>
        <p:spPr>
          <a:xfrm>
            <a:off x="1258041" y="4414539"/>
            <a:ext cx="9748619" cy="8724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오디오 생성</a:t>
            </a:r>
            <a:r>
              <a:rPr lang="en-US" altLang="ko-KR"/>
              <a:t>, </a:t>
            </a:r>
            <a:r>
              <a:rPr lang="ko-KR" altLang="en-US"/>
              <a:t>기계 번역 분야에서 효과적</a:t>
            </a:r>
            <a:endParaRPr lang="ko-KR" altLang="en-US"/>
          </a:p>
        </p:txBody>
      </p:sp>
      <p:sp>
        <p:nvSpPr>
          <p:cNvPr id="43" name="사각형: 둥근 모서리 42"/>
          <p:cNvSpPr/>
          <p:nvPr/>
        </p:nvSpPr>
        <p:spPr>
          <a:xfrm>
            <a:off x="1258041" y="5712827"/>
            <a:ext cx="9721792" cy="8724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팽창된 커널과 함께 사용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80326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437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합성곱</a:t>
            </a:r>
            <a:endParaRPr lang="ko-KR" altLang="en-US" sz="24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2832" y="1881350"/>
            <a:ext cx="5408714" cy="2084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368" y="4562664"/>
            <a:ext cx="104584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/>
              <a:t>시퀀스에 있는 지역 패턴을 인식 가능</a:t>
            </a:r>
            <a:endParaRPr lang="ko-KR" altLang="en-US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동일한 변환이 모든 패치에 적용되기에 학습한 패턴을 다른 위치에서 인식 가능 </a:t>
            </a:r>
            <a:r>
              <a:rPr lang="en-US" altLang="ko-KR" sz="1600"/>
              <a:t>-&gt; </a:t>
            </a:r>
            <a:r>
              <a:rPr lang="ko-KR" altLang="en-US" sz="1600"/>
              <a:t>이동불변성 제공</a:t>
            </a:r>
            <a:endParaRPr lang="ko-KR" altLang="en-US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단어가 입력 시퀀스의 어느 문장에 있더라도 인식 가능 </a:t>
            </a:r>
            <a:r>
              <a:rPr lang="en-US" altLang="ko-KR" sz="1600"/>
              <a:t>-&gt; </a:t>
            </a:r>
            <a:r>
              <a:rPr lang="ko-KR" altLang="en-US" sz="1600"/>
              <a:t>단어 형태학 학습 가능</a:t>
            </a:r>
            <a:endParaRPr lang="ko-KR" altLang="en-US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윈도우를 통해 추출된 패치에 가중치와 점곱을 하여 출력 특성에 입력</a:t>
            </a:r>
            <a:endParaRPr lang="ko-KR" altLang="en-US" sz="1600"/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80326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437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풀링</a:t>
            </a:r>
            <a:endParaRPr lang="ko-KR" altLang="en-US" sz="24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9370" y="4470819"/>
            <a:ext cx="10458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>
                <a:latin typeface="+mj-lt"/>
              </a:rPr>
              <a:t>1D</a:t>
            </a:r>
            <a:r>
              <a:rPr lang="ko-KR" altLang="en-US" sz="1600">
                <a:latin typeface="+mj-lt"/>
              </a:rPr>
              <a:t>풀링 연산은 </a:t>
            </a:r>
            <a:r>
              <a:rPr lang="en-US" altLang="ko-KR" sz="1600">
                <a:latin typeface="+mj-lt"/>
              </a:rPr>
              <a:t>2D</a:t>
            </a:r>
            <a:r>
              <a:rPr lang="ko-KR" altLang="en-US" sz="1600">
                <a:latin typeface="+mj-lt"/>
              </a:rPr>
              <a:t>풀링 연산과 동일</a:t>
            </a:r>
            <a:endParaRPr lang="ko-KR" altLang="en-US" sz="160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>
                <a:latin typeface="+mj-lt"/>
              </a:rPr>
              <a:t>입력에서 </a:t>
            </a:r>
            <a:r>
              <a:rPr lang="en-US" altLang="ko-KR" sz="1600">
                <a:latin typeface="+mj-lt"/>
              </a:rPr>
              <a:t>1D </a:t>
            </a:r>
            <a:r>
              <a:rPr lang="ko-KR" altLang="en-US" sz="1600">
                <a:latin typeface="+mj-lt"/>
              </a:rPr>
              <a:t>패치를 추출하고 최대값</a:t>
            </a:r>
            <a:r>
              <a:rPr lang="en-US" altLang="ko-KR" sz="1600">
                <a:latin typeface="+mj-lt"/>
              </a:rPr>
              <a:t>(</a:t>
            </a:r>
            <a:r>
              <a:rPr lang="ko-KR" altLang="en-US" sz="1600">
                <a:latin typeface="+mj-lt"/>
              </a:rPr>
              <a:t>최대 풀링</a:t>
            </a:r>
            <a:r>
              <a:rPr lang="en-US" altLang="ko-KR" sz="1600">
                <a:latin typeface="+mj-lt"/>
              </a:rPr>
              <a:t>)</a:t>
            </a:r>
            <a:r>
              <a:rPr lang="ko-KR" altLang="en-US" sz="1600">
                <a:latin typeface="+mj-lt"/>
              </a:rPr>
              <a:t> 혹은 평균값</a:t>
            </a:r>
            <a:r>
              <a:rPr lang="en-US" altLang="ko-KR" sz="1600">
                <a:latin typeface="+mj-lt"/>
              </a:rPr>
              <a:t>(</a:t>
            </a:r>
            <a:r>
              <a:rPr lang="ko-KR" altLang="en-US" sz="1600">
                <a:latin typeface="+mj-lt"/>
              </a:rPr>
              <a:t>평균 풀링</a:t>
            </a:r>
            <a:r>
              <a:rPr lang="en-US" altLang="ko-KR" sz="1600">
                <a:latin typeface="+mj-lt"/>
              </a:rPr>
              <a:t>)</a:t>
            </a:r>
            <a:r>
              <a:rPr lang="ko-KR" altLang="en-US" sz="1600">
                <a:latin typeface="+mj-lt"/>
              </a:rPr>
              <a:t>을 출력</a:t>
            </a:r>
            <a:endParaRPr lang="ko-KR" altLang="en-US" sz="160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>
                <a:latin typeface="+mj-lt"/>
              </a:rPr>
              <a:t>1D </a:t>
            </a:r>
            <a:r>
              <a:rPr lang="ko-KR" altLang="en-US" sz="1600">
                <a:latin typeface="+mj-lt"/>
              </a:rPr>
              <a:t>입력의 길이를 줄이기 위해 사용</a:t>
            </a:r>
            <a:endParaRPr lang="ko-KR" altLang="en-US" sz="160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  <a:p>
            <a:pPr marL="285750" indent="-285750">
              <a:buFontTx/>
              <a:buChar char="-"/>
              <a:defRPr/>
            </a:pPr>
            <a:endParaRPr lang="en-US" altLang="ko-KR" sz="1400"/>
          </a:p>
        </p:txBody>
      </p:sp>
      <p:pic>
        <p:nvPicPr>
          <p:cNvPr id="1026" name="Picture 2" descr="1D max pooling operation. 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13751" y="2029496"/>
            <a:ext cx="4539013" cy="15204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2470926" y="356264"/>
            <a:ext cx="33515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5.2.2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내려받기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" y="1113628"/>
            <a:ext cx="4213732" cy="5602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42" y="1113628"/>
            <a:ext cx="3649363" cy="56073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3511" y="3665838"/>
            <a:ext cx="3324046" cy="3050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68" y="2301007"/>
            <a:ext cx="3576431" cy="2816439"/>
          </a:xfrm>
          <a:prstGeom prst="rect">
            <a:avLst/>
          </a:prstGeom>
        </p:spPr>
      </p:pic>
      <p:sp>
        <p:nvSpPr>
          <p:cNvPr id="8" name="위로 굽은 화살표 7"/>
          <p:cNvSpPr/>
          <p:nvPr/>
        </p:nvSpPr>
        <p:spPr>
          <a:xfrm rot="10800000" flipH="1">
            <a:off x="8937985" y="1573425"/>
            <a:ext cx="998198" cy="519431"/>
          </a:xfrm>
          <a:prstGeom prst="bentUpArrow">
            <a:avLst/>
          </a:prstGeom>
          <a:noFill/>
          <a:ln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239331" y="5117446"/>
            <a:ext cx="3060487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복사가 잘 되었는지 확인하기 위해 각 분할의</a:t>
            </a:r>
            <a:endParaRPr lang="en-US" altLang="ko-KR" sz="1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사진 개수 카운트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컨브넷 구현</a:t>
            </a:r>
            <a:r>
              <a:rPr lang="en-US" altLang="ko-KR" sz="2400">
                <a:latin typeface="+mj-lt"/>
              </a:rPr>
              <a:t>_</a:t>
            </a:r>
            <a:r>
              <a:rPr lang="en-US" altLang="ko-KR" sz="1600">
                <a:latin typeface="+mj-lt"/>
              </a:rPr>
              <a:t>IMDB </a:t>
            </a:r>
            <a:r>
              <a:rPr lang="ko-KR" altLang="en-US" sz="1600">
                <a:latin typeface="+mj-lt"/>
              </a:rPr>
              <a:t>데이터 전처리하기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842" y="2365864"/>
            <a:ext cx="4720592" cy="2376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5998" y="2816079"/>
            <a:ext cx="5402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- max_features : </a:t>
            </a:r>
            <a:r>
              <a:rPr lang="ko-KR" altLang="en-US"/>
              <a:t>특성으로 사용할 단어의 수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- max_len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사용한 텍스트의 길이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데이터 로드 후 시퀀스 패딩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컨브넷 구현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훈련 및 평가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18388" y="2555652"/>
            <a:ext cx="54020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1D </a:t>
            </a:r>
            <a:r>
              <a:rPr lang="ko-KR" altLang="en-US"/>
              <a:t>컨브넷은 큰 합성곱 윈도우를 사용 가능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Conv1D</a:t>
            </a:r>
            <a:r>
              <a:rPr lang="ko-KR" altLang="en-US"/>
              <a:t>와 </a:t>
            </a:r>
            <a:r>
              <a:rPr lang="en-US" altLang="ko-KR"/>
              <a:t>Maxpooling </a:t>
            </a:r>
            <a:r>
              <a:rPr lang="ko-KR" altLang="en-US"/>
              <a:t>층으로 쌓여지고 전역풀링층으로 마침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분류나 회귀를 위해 </a:t>
            </a:r>
            <a:r>
              <a:rPr lang="en-US" altLang="ko-KR"/>
              <a:t>Dense</a:t>
            </a:r>
            <a:r>
              <a:rPr lang="ko-KR" altLang="en-US"/>
              <a:t>층도 추가되어짐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335" y="2158024"/>
            <a:ext cx="4766917" cy="3414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1D </a:t>
            </a:r>
            <a:r>
              <a:rPr lang="ko-KR" altLang="en-US" sz="2400">
                <a:latin typeface="+mj-lt"/>
              </a:rPr>
              <a:t>컨브넷 구현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훈련 및 평가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46057" y="2971150"/>
            <a:ext cx="54020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/>
              <a:t>검증 정확도는 </a:t>
            </a:r>
            <a:r>
              <a:rPr lang="en-US" altLang="ko-KR"/>
              <a:t>LSTM</a:t>
            </a:r>
            <a:r>
              <a:rPr lang="ko-KR" altLang="en-US"/>
              <a:t>보다 조금 낮지만 </a:t>
            </a:r>
            <a:r>
              <a:rPr lang="en-US" altLang="ko-KR"/>
              <a:t>CPU</a:t>
            </a:r>
            <a:r>
              <a:rPr lang="ko-KR" altLang="en-US"/>
              <a:t>나 </a:t>
            </a:r>
            <a:r>
              <a:rPr lang="en-US" altLang="ko-KR"/>
              <a:t>GPU</a:t>
            </a:r>
            <a:r>
              <a:rPr lang="ko-KR" altLang="en-US"/>
              <a:t>에서 보다 빠르게 실행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1D </a:t>
            </a:r>
            <a:r>
              <a:rPr lang="ko-KR" altLang="en-US"/>
              <a:t>컨브넷은 단어 수준의 감성 분류 작업에서 순환 네트워크보다 빠르고 경제적임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적절한 에포크 수 </a:t>
            </a:r>
            <a:r>
              <a:rPr lang="en-US" altLang="ko-KR"/>
              <a:t>: 4</a:t>
            </a:r>
            <a:r>
              <a:rPr lang="ko-KR" altLang="en-US"/>
              <a:t>개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907" y="1855231"/>
            <a:ext cx="4058946" cy="4551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CNN</a:t>
            </a:r>
            <a:r>
              <a:rPr lang="ko-KR" altLang="en-US" sz="2400">
                <a:latin typeface="+mj-lt"/>
              </a:rPr>
              <a:t>과 </a:t>
            </a:r>
            <a:r>
              <a:rPr lang="en-US" altLang="ko-KR" sz="2400">
                <a:latin typeface="+mj-lt"/>
              </a:rPr>
              <a:t>RNN </a:t>
            </a:r>
            <a:r>
              <a:rPr lang="ko-KR" altLang="en-US" sz="2400">
                <a:latin typeface="+mj-lt"/>
              </a:rPr>
              <a:t>연결하여 긴 시퀀스 처리하기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구조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18388" y="2706432"/>
            <a:ext cx="54020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/>
              <a:t>1D </a:t>
            </a:r>
            <a:r>
              <a:rPr lang="ko-KR" altLang="en-US" sz="1600"/>
              <a:t>컨브넷은 입력 패치를 독립적으로 처리하기 때문에 </a:t>
            </a:r>
            <a:r>
              <a:rPr lang="en-US" altLang="ko-KR" sz="1600"/>
              <a:t>RNN</a:t>
            </a:r>
            <a:r>
              <a:rPr lang="ko-KR" altLang="en-US" sz="1600"/>
              <a:t>과 달리 타임스텝의 순서에 민감하지 않음</a:t>
            </a:r>
            <a:endParaRPr lang="ko-KR" altLang="en-US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en-US" altLang="ko-KR" sz="1600"/>
              <a:t>1D </a:t>
            </a:r>
            <a:r>
              <a:rPr lang="ko-KR" altLang="en-US" sz="1600"/>
              <a:t>컨브넷을 </a:t>
            </a:r>
            <a:r>
              <a:rPr lang="en-US" altLang="ko-KR" sz="1600"/>
              <a:t>RNN </a:t>
            </a:r>
            <a:r>
              <a:rPr lang="ko-KR" altLang="en-US" sz="1600"/>
              <a:t>이전의 전처리 단계로 사용하여 컨브넷의 속도와 경량함과</a:t>
            </a:r>
            <a:r>
              <a:rPr lang="en-US" altLang="ko-KR" sz="1600"/>
              <a:t> RNN</a:t>
            </a:r>
            <a:r>
              <a:rPr lang="ko-KR" altLang="en-US" sz="1600"/>
              <a:t>의 순서 감지 능력을 결합함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컨브넷이 긴 입력 시퀀스를 더 짧은 소수준 특성의 시퀀스로 변환하여 </a:t>
            </a:r>
            <a:r>
              <a:rPr lang="en-US" altLang="ko-KR" sz="1600"/>
              <a:t>RNN</a:t>
            </a:r>
            <a:r>
              <a:rPr lang="ko-KR" altLang="en-US" sz="1600"/>
              <a:t>이 처리</a:t>
            </a:r>
            <a:endParaRPr lang="en-US" altLang="ko-KR" sz="1600"/>
          </a:p>
        </p:txBody>
      </p:sp>
      <p:sp>
        <p:nvSpPr>
          <p:cNvPr id="3" name="직사각형 2"/>
          <p:cNvSpPr/>
          <p:nvPr/>
        </p:nvSpPr>
        <p:spPr>
          <a:xfrm>
            <a:off x="1445347" y="2103451"/>
            <a:ext cx="3103927" cy="4613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긴 시퀀스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903127" y="2898731"/>
            <a:ext cx="2188366" cy="914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1D CNN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903126" y="5081588"/>
            <a:ext cx="2188366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RNN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16000" y="4216669"/>
            <a:ext cx="2362619" cy="461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짧은 시퀀스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 rot="10800000">
            <a:off x="2837921" y="2653953"/>
            <a:ext cx="318782" cy="17794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2837922" y="3973258"/>
            <a:ext cx="318782" cy="17794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0800000">
            <a:off x="2837922" y="4836811"/>
            <a:ext cx="318782" cy="17794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2837921" y="6219850"/>
            <a:ext cx="318782" cy="17794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CNN</a:t>
            </a:r>
            <a:r>
              <a:rPr lang="ko-KR" altLang="en-US" sz="2400">
                <a:latin typeface="+mj-lt"/>
              </a:rPr>
              <a:t>과 </a:t>
            </a:r>
            <a:r>
              <a:rPr lang="en-US" altLang="ko-KR" sz="2400">
                <a:latin typeface="+mj-lt"/>
              </a:rPr>
              <a:t>RNN </a:t>
            </a:r>
            <a:r>
              <a:rPr lang="ko-KR" altLang="en-US" sz="2400">
                <a:latin typeface="+mj-lt"/>
              </a:rPr>
              <a:t>연결하여 긴 시퀀스 처리하기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구현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061" y="2326459"/>
            <a:ext cx="4562475" cy="329565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95999" y="3109650"/>
            <a:ext cx="54020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/>
              <a:t>Conv1D </a:t>
            </a:r>
            <a:r>
              <a:rPr lang="ko-KR" altLang="en-US"/>
              <a:t>층과 </a:t>
            </a:r>
            <a:r>
              <a:rPr lang="en-US" altLang="ko-KR"/>
              <a:t>Maxpooling </a:t>
            </a:r>
            <a:r>
              <a:rPr lang="ko-KR" altLang="en-US"/>
              <a:t>층을 사용하고</a:t>
            </a:r>
            <a:r>
              <a:rPr lang="en-US" altLang="ko-KR"/>
              <a:t>, </a:t>
            </a:r>
            <a:r>
              <a:rPr lang="ko-KR" altLang="en-US"/>
              <a:t>전역 풀링층으로 마친다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앞선 </a:t>
            </a:r>
            <a:r>
              <a:rPr lang="en-US" altLang="ko-KR"/>
              <a:t>1D </a:t>
            </a:r>
            <a:r>
              <a:rPr lang="ko-KR" altLang="en-US"/>
              <a:t>컨브넷 구현과 유사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7256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CNN</a:t>
            </a:r>
            <a:r>
              <a:rPr lang="ko-KR" altLang="en-US" sz="2400">
                <a:latin typeface="+mj-lt"/>
              </a:rPr>
              <a:t>과 </a:t>
            </a:r>
            <a:r>
              <a:rPr lang="en-US" altLang="ko-KR" sz="2400">
                <a:latin typeface="+mj-lt"/>
              </a:rPr>
              <a:t>RNN </a:t>
            </a:r>
            <a:r>
              <a:rPr lang="ko-KR" altLang="en-US" sz="2400">
                <a:latin typeface="+mj-lt"/>
              </a:rPr>
              <a:t>연결하여 긴 시퀀스 처리하기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결과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38588" y="2290934"/>
            <a:ext cx="54020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/>
              <a:t>검증 </a:t>
            </a:r>
            <a:r>
              <a:rPr lang="en-US" altLang="ko-KR"/>
              <a:t>MAE</a:t>
            </a:r>
            <a:r>
              <a:rPr lang="ko-KR" altLang="en-US"/>
              <a:t>가 </a:t>
            </a:r>
            <a:r>
              <a:rPr lang="en-US" altLang="ko-KR"/>
              <a:t>0.40</a:t>
            </a:r>
            <a:r>
              <a:rPr lang="ko-KR" altLang="en-US"/>
              <a:t>대에 머물러 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크기가 작은 컨브넷을 사용하여 상식 수준의 기준점을 넘지 못함</a:t>
            </a:r>
            <a:r>
              <a:rPr lang="en-US" altLang="ko-KR"/>
              <a:t>. -&gt; </a:t>
            </a:r>
            <a:r>
              <a:rPr lang="ko-KR" altLang="en-US"/>
              <a:t>패턴의 시간 축의 위치를 고려하지 않았기 때문이다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ko-KR" altLang="en-US"/>
              <a:t>최근 데이터 포인트 일수록 오래된 데이터 포인트와 다르게 해석해야 하기에 컨브넷은 의미 있는 결과를 만들지 못한다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376" y="2227208"/>
            <a:ext cx="4619625" cy="269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8774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</a:rPr>
              <a:t>온도예측 문제</a:t>
            </a:r>
            <a:r>
              <a:rPr lang="en-US" altLang="ko-KR" sz="2400">
                <a:latin typeface="+mj-lt"/>
              </a:rPr>
              <a:t>_</a:t>
            </a:r>
            <a:r>
              <a:rPr lang="en-US" altLang="ko-KR" sz="1600">
                <a:latin typeface="+mj-lt"/>
              </a:rPr>
              <a:t>Dataset </a:t>
            </a:r>
            <a:r>
              <a:rPr lang="ko-KR" altLang="en-US" sz="1600">
                <a:latin typeface="+mj-lt"/>
              </a:rPr>
              <a:t>준비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79865" y="2417153"/>
            <a:ext cx="54020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/>
              <a:t>온도 데이터를 </a:t>
            </a:r>
            <a:r>
              <a:rPr lang="en-US" altLang="ko-KR"/>
              <a:t>30</a:t>
            </a:r>
            <a:r>
              <a:rPr lang="ko-KR" altLang="en-US"/>
              <a:t>분마다 </a:t>
            </a:r>
            <a:r>
              <a:rPr lang="en-US" altLang="ko-KR"/>
              <a:t>1</a:t>
            </a:r>
            <a:r>
              <a:rPr lang="ko-KR" altLang="en-US"/>
              <a:t>포인트씩 샘플링 되게 설정</a:t>
            </a:r>
            <a:endParaRPr lang="ko-KR" altLang="en-US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STEP </a:t>
            </a:r>
            <a:r>
              <a:rPr lang="ko-KR" altLang="en-US"/>
              <a:t>변수를 통해 시계열 데이터를 더 촘촘히 바라볼 수 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marL="285750" indent="-285750">
              <a:buFontTx/>
              <a:buChar char="-"/>
              <a:defRPr/>
            </a:pPr>
            <a:r>
              <a:rPr lang="en-US" altLang="ko-KR"/>
              <a:t>Lookback </a:t>
            </a:r>
            <a:r>
              <a:rPr lang="ko-KR" altLang="en-US"/>
              <a:t>변수를 통해 오래 전 데이터를 바라 볼 수 있다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buFontTx/>
              <a:buChar char="-"/>
              <a:defRPr/>
            </a:pP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728" y="2080517"/>
            <a:ext cx="4038600" cy="393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8774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</a:rPr>
              <a:t>온도예측 문제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구현 및 결과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8270" y="2010090"/>
            <a:ext cx="4552950" cy="2676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1885" y="5430143"/>
            <a:ext cx="9980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/>
              <a:t>2</a:t>
            </a:r>
            <a:r>
              <a:rPr lang="ko-KR" altLang="en-US" sz="1600"/>
              <a:t>개의 </a:t>
            </a:r>
            <a:r>
              <a:rPr lang="en-US" altLang="ko-KR" sz="1600"/>
              <a:t>Conv1D </a:t>
            </a:r>
            <a:r>
              <a:rPr lang="ko-KR" altLang="en-US" sz="1600"/>
              <a:t>층을 쌓고</a:t>
            </a:r>
            <a:r>
              <a:rPr lang="en-US" altLang="ko-KR" sz="1600"/>
              <a:t>, </a:t>
            </a:r>
            <a:r>
              <a:rPr lang="ko-KR" altLang="en-US" sz="1600"/>
              <a:t>전역 풀링층 대신 </a:t>
            </a:r>
            <a:r>
              <a:rPr lang="en-US" altLang="ko-KR" sz="1600"/>
              <a:t>GRU </a:t>
            </a:r>
            <a:r>
              <a:rPr lang="ko-KR" altLang="en-US" sz="1600"/>
              <a:t>층을 사용한다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결과를 통해 해당 모델은 처리 속도가 빨라서 데이터를 </a:t>
            </a:r>
            <a:r>
              <a:rPr lang="en-US" altLang="ko-KR" sz="1600"/>
              <a:t>2</a:t>
            </a:r>
            <a:r>
              <a:rPr lang="ko-KR" altLang="en-US" sz="1600"/>
              <a:t>배 이상 처리할 수 있다는 것을 알 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8684" y="1837931"/>
            <a:ext cx="4667250" cy="269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8774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</a:rPr>
              <a:t>정리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0059" y="2475987"/>
            <a:ext cx="9980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/>
              <a:t>1D </a:t>
            </a:r>
            <a:r>
              <a:rPr lang="ko-KR" altLang="en-US" sz="1600"/>
              <a:t>컨브넷은 시간에 따른 패턴을 잘 처리하며 특정 자연어 처리 같은 일부 문제에 </a:t>
            </a:r>
            <a:r>
              <a:rPr lang="en-US" altLang="ko-KR" sz="1600"/>
              <a:t>RNN</a:t>
            </a:r>
            <a:r>
              <a:rPr lang="ko-KR" altLang="en-US" sz="1600"/>
              <a:t>을 대신할 수 있는 빠른 모델입니다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전형적으로 </a:t>
            </a:r>
            <a:r>
              <a:rPr lang="en-US" altLang="ko-KR" sz="1600"/>
              <a:t>1D </a:t>
            </a:r>
            <a:r>
              <a:rPr lang="ko-KR" altLang="en-US" sz="1600"/>
              <a:t>컨브넷은 컴퓨터 비전 분야의 </a:t>
            </a:r>
            <a:r>
              <a:rPr lang="en-US" altLang="ko-KR" sz="1600"/>
              <a:t>2D </a:t>
            </a:r>
            <a:r>
              <a:rPr lang="ko-KR" altLang="en-US" sz="1600"/>
              <a:t>컨브넷과 비슷하게 구성합니다</a:t>
            </a:r>
            <a:r>
              <a:rPr lang="en-US" altLang="ko-KR" sz="1600"/>
              <a:t>. Conv1D </a:t>
            </a:r>
            <a:r>
              <a:rPr lang="ko-KR" altLang="en-US" sz="1600"/>
              <a:t>층과 </a:t>
            </a:r>
            <a:r>
              <a:rPr lang="en-US" altLang="ko-KR" sz="1600"/>
              <a:t>Max-Pooling1D </a:t>
            </a:r>
            <a:r>
              <a:rPr lang="ko-KR" altLang="en-US" sz="1600"/>
              <a:t>층을 쌓고 마지막에 전역 풀링 연산이나 </a:t>
            </a:r>
            <a:r>
              <a:rPr lang="en-US" altLang="ko-KR" sz="1600"/>
              <a:t>Flatten </a:t>
            </a:r>
            <a:r>
              <a:rPr lang="ko-KR" altLang="en-US" sz="1600"/>
              <a:t>층을 둡니다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en-US" altLang="ko-KR" sz="1600"/>
              <a:t>RNN</a:t>
            </a:r>
            <a:r>
              <a:rPr lang="ko-KR" altLang="en-US" sz="1600"/>
              <a:t>으로 아주 긴 시퀀스를 처리하려면 계산 비용이 많이 들지만</a:t>
            </a:r>
            <a:r>
              <a:rPr lang="en-US" altLang="ko-KR" sz="1600"/>
              <a:t>, 1D </a:t>
            </a:r>
            <a:r>
              <a:rPr lang="ko-KR" altLang="en-US" sz="1600"/>
              <a:t>컨브넷은 비용이 적게 든다</a:t>
            </a:r>
            <a:r>
              <a:rPr lang="en-US" altLang="ko-KR" sz="1600"/>
              <a:t>. </a:t>
            </a:r>
            <a:r>
              <a:rPr lang="ko-KR" altLang="en-US" sz="1600"/>
              <a:t>따라서 </a:t>
            </a:r>
            <a:r>
              <a:rPr lang="en-US" altLang="ko-KR" sz="1600"/>
              <a:t>1D </a:t>
            </a:r>
            <a:r>
              <a:rPr lang="ko-KR" altLang="en-US" sz="1600"/>
              <a:t>컨브넷을 </a:t>
            </a:r>
            <a:r>
              <a:rPr lang="en-US" altLang="ko-KR" sz="1600"/>
              <a:t>RNN </a:t>
            </a:r>
            <a:r>
              <a:rPr lang="ko-KR" altLang="en-US" sz="1600"/>
              <a:t>이전의 전처리 단계로 사용하면 시퀀스 길이를 줄이고 </a:t>
            </a:r>
            <a:r>
              <a:rPr lang="en-US" altLang="ko-KR" sz="1600"/>
              <a:t>RNN</a:t>
            </a:r>
            <a:r>
              <a:rPr lang="ko-KR" altLang="en-US" sz="1600"/>
              <a:t>이 처리할 유용한 표현을 추출해 줄 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6.5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요약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30573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5.2.3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 구성하기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8" y="3032787"/>
            <a:ext cx="3838575" cy="25527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5619" y="1126281"/>
            <a:ext cx="64199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Conv2D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relu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활성화 함수 사용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MaxPooling2D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층을 번갈아 쌓은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용량 늘리고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Flatten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층의 크기가 너무 커지지 않도록 특성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맵의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크기 줄일 수 있음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613" y="2362516"/>
            <a:ext cx="7210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이진 분류 문제이므로 네트워크는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하나의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유닛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크기가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인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Dense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sigmoid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활성화 함수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 끝난다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389" y="2882096"/>
            <a:ext cx="3483947" cy="382565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4683263" y="4232351"/>
            <a:ext cx="626075" cy="329513"/>
          </a:xfrm>
          <a:prstGeom prst="rightArrow">
            <a:avLst/>
          </a:prstGeom>
          <a:noFill/>
          <a:ln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71153" y="5379308"/>
            <a:ext cx="1635874" cy="148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26424" y="3674076"/>
            <a:ext cx="448866" cy="164756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26424" y="4139771"/>
            <a:ext cx="448866" cy="164756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726424" y="4479486"/>
            <a:ext cx="448866" cy="164756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26424" y="4776027"/>
            <a:ext cx="448866" cy="164756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726423" y="4007986"/>
            <a:ext cx="811677" cy="131785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726422" y="4331139"/>
            <a:ext cx="811677" cy="131785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726422" y="4644242"/>
            <a:ext cx="811677" cy="131785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726421" y="4929397"/>
            <a:ext cx="811677" cy="131785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80" y="1808032"/>
            <a:ext cx="3543300" cy="88582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385545" y="3060624"/>
            <a:ext cx="2177557" cy="2026508"/>
          </a:xfrm>
          <a:prstGeom prst="roundRect">
            <a:avLst/>
          </a:prstGeom>
          <a:noFill/>
          <a:ln w="381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404040"/>
                </a:solidFill>
              </a:rPr>
              <a:t>네트워크의 마지막이 하나의 </a:t>
            </a:r>
            <a:r>
              <a:rPr lang="ko-KR" altLang="en-US" sz="1400" dirty="0" err="1" smtClean="0">
                <a:solidFill>
                  <a:srgbClr val="404040"/>
                </a:solidFill>
              </a:rPr>
              <a:t>시그모이드</a:t>
            </a:r>
            <a:r>
              <a:rPr lang="ko-KR" altLang="en-US" sz="1400" dirty="0" smtClean="0">
                <a:solidFill>
                  <a:srgbClr val="404040"/>
                </a:solidFill>
              </a:rPr>
              <a:t> </a:t>
            </a:r>
            <a:endParaRPr lang="en-US" altLang="ko-KR" sz="1400" dirty="0" smtClean="0">
              <a:solidFill>
                <a:srgbClr val="404040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rgbClr val="404040"/>
                </a:solidFill>
              </a:rPr>
              <a:t>유닛이기</a:t>
            </a:r>
            <a:r>
              <a:rPr lang="ko-KR" altLang="en-US" sz="1400" dirty="0" smtClean="0">
                <a:solidFill>
                  <a:srgbClr val="404040"/>
                </a:solidFill>
              </a:rPr>
              <a:t> 때문에 </a:t>
            </a:r>
            <a:endParaRPr lang="en-US" altLang="ko-KR" sz="1400" dirty="0" smtClean="0">
              <a:solidFill>
                <a:srgbClr val="404040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rgbClr val="404040"/>
                </a:solidFill>
              </a:rPr>
              <a:t>이진 크로스엔트로피</a:t>
            </a:r>
            <a:r>
              <a:rPr lang="en-US" altLang="ko-KR" sz="1400" b="1" dirty="0" smtClean="0">
                <a:solidFill>
                  <a:srgbClr val="404040"/>
                </a:solidFill>
              </a:rPr>
              <a:t>(binary </a:t>
            </a:r>
            <a:r>
              <a:rPr lang="en-US" altLang="ko-KR" sz="1400" b="1" dirty="0" err="1" smtClean="0">
                <a:solidFill>
                  <a:srgbClr val="404040"/>
                </a:solidFill>
              </a:rPr>
              <a:t>crossentropy</a:t>
            </a:r>
            <a:r>
              <a:rPr lang="en-US" altLang="ko-KR" sz="1400" b="1" dirty="0" smtClean="0">
                <a:solidFill>
                  <a:srgbClr val="404040"/>
                </a:solidFill>
              </a:rPr>
              <a:t>)</a:t>
            </a:r>
            <a:r>
              <a:rPr lang="ko-KR" altLang="en-US" sz="1400" dirty="0" smtClean="0">
                <a:solidFill>
                  <a:srgbClr val="404040"/>
                </a:solidFill>
              </a:rPr>
              <a:t>를 손실로 사용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5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8774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6</a:t>
            </a:r>
            <a:r>
              <a:rPr lang="ko-KR" altLang="en-US" sz="2400">
                <a:latin typeface="+mj-lt"/>
              </a:rPr>
              <a:t>장 요약</a:t>
            </a:r>
            <a:r>
              <a:rPr lang="en-US" altLang="ko-KR" sz="2400">
                <a:latin typeface="+mj-lt"/>
              </a:rPr>
              <a:t>_</a:t>
            </a:r>
            <a:r>
              <a:rPr lang="ko-KR" altLang="en-US" sz="1600">
                <a:latin typeface="+mj-lt"/>
              </a:rPr>
              <a:t>배운 기법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3236" y="2309431"/>
            <a:ext cx="998036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600"/>
              <a:t>텍스트를 토큰화하는 방법</a:t>
            </a:r>
            <a:endParaRPr lang="ko-KR" altLang="en-US" sz="1600"/>
          </a:p>
          <a:p>
            <a:pPr marL="342900" indent="-342900">
              <a:buAutoNum type="arabicPeriod"/>
              <a:defRPr/>
            </a:pPr>
            <a:endParaRPr lang="en-US" altLang="ko-KR" sz="1600"/>
          </a:p>
          <a:p>
            <a:pPr marL="342900" indent="-342900">
              <a:buAutoNum type="arabicPeriod"/>
              <a:defRPr/>
            </a:pPr>
            <a:r>
              <a:rPr lang="ko-KR" altLang="en-US" sz="1600"/>
              <a:t>단어 임베딩과 이를 사용하는 방법</a:t>
            </a:r>
            <a:endParaRPr lang="ko-KR" altLang="en-US" sz="1600"/>
          </a:p>
          <a:p>
            <a:pPr marL="342900" indent="-342900">
              <a:buAutoNum type="arabicPeriod"/>
              <a:defRPr/>
            </a:pPr>
            <a:endParaRPr lang="en-US" altLang="ko-KR" sz="1600"/>
          </a:p>
          <a:p>
            <a:pPr marL="342900" indent="-342900">
              <a:buAutoNum type="arabicPeriod"/>
              <a:defRPr/>
            </a:pPr>
            <a:r>
              <a:rPr lang="ko-KR" altLang="en-US" sz="1600"/>
              <a:t>순환 네트워크와 이를 사용하는 방법</a:t>
            </a:r>
            <a:endParaRPr lang="ko-KR" altLang="en-US" sz="1600"/>
          </a:p>
          <a:p>
            <a:pPr marL="342900" indent="-342900">
              <a:buAutoNum type="arabicPeriod"/>
              <a:defRPr/>
            </a:pPr>
            <a:endParaRPr lang="en-US" altLang="ko-KR" sz="1600"/>
          </a:p>
          <a:p>
            <a:pPr marL="342900" indent="-342900">
              <a:buAutoNum type="arabicPeriod"/>
              <a:defRPr/>
            </a:pPr>
            <a:r>
              <a:rPr lang="en-US" altLang="ko-KR" sz="1600"/>
              <a:t>RNN</a:t>
            </a:r>
            <a:r>
              <a:rPr lang="ko-KR" altLang="en-US" sz="1600"/>
              <a:t> 층을 스태킹 하는 방법과 양방향 </a:t>
            </a:r>
            <a:r>
              <a:rPr lang="en-US" altLang="ko-KR" sz="1600"/>
              <a:t>RNN</a:t>
            </a:r>
            <a:r>
              <a:rPr lang="ko-KR" altLang="en-US" sz="1600"/>
              <a:t>을 사용하는 방법</a:t>
            </a:r>
            <a:endParaRPr lang="ko-KR" altLang="en-US" sz="1600"/>
          </a:p>
          <a:p>
            <a:pPr marL="342900" indent="-342900">
              <a:buAutoNum type="arabicPeriod"/>
              <a:defRPr/>
            </a:pPr>
            <a:endParaRPr lang="en-US" altLang="ko-KR" sz="1600"/>
          </a:p>
          <a:p>
            <a:pPr marL="342900" indent="-342900">
              <a:buAutoNum type="arabicPeriod"/>
              <a:defRPr/>
            </a:pPr>
            <a:r>
              <a:rPr lang="en-US" altLang="ko-KR" sz="1600"/>
              <a:t>1D </a:t>
            </a:r>
            <a:r>
              <a:rPr lang="ko-KR" altLang="en-US" sz="1600"/>
              <a:t>컨브넷을 사용하는 방법</a:t>
            </a:r>
            <a:endParaRPr lang="ko-KR" altLang="en-US" sz="1600"/>
          </a:p>
          <a:p>
            <a:pPr marL="342900" indent="-342900">
              <a:buAutoNum type="arabicPeriod"/>
              <a:defRPr/>
            </a:pPr>
            <a:endParaRPr lang="en-US" altLang="ko-KR" sz="1600"/>
          </a:p>
          <a:p>
            <a:pPr marL="342900" indent="-342900">
              <a:buAutoNum type="arabicPeriod"/>
              <a:defRPr/>
            </a:pPr>
            <a:r>
              <a:rPr lang="en-US" altLang="ko-KR" sz="1600"/>
              <a:t>1D </a:t>
            </a:r>
            <a:r>
              <a:rPr lang="ko-KR" altLang="en-US" sz="1600"/>
              <a:t>컨브넷과 </a:t>
            </a:r>
            <a:r>
              <a:rPr lang="en-US" altLang="ko-KR" sz="1600"/>
              <a:t>RNN</a:t>
            </a:r>
            <a:r>
              <a:rPr lang="ko-KR" altLang="en-US" sz="1600"/>
              <a:t>을 연결하는 방법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3601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72455" y="970847"/>
            <a:ext cx="8774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</a:rPr>
              <a:t>6</a:t>
            </a:r>
            <a:r>
              <a:rPr lang="ko-KR" altLang="en-US" sz="2400">
                <a:latin typeface="+mj-lt"/>
              </a:rPr>
              <a:t>장 요약</a:t>
            </a:r>
            <a:endParaRPr lang="ko-KR" altLang="en-US" sz="1600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2455" y="1510018"/>
            <a:ext cx="1051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73410" y="2397948"/>
            <a:ext cx="998036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/>
              <a:t>시계열 데이터를 사용한 회귀</a:t>
            </a:r>
            <a:r>
              <a:rPr lang="en-US" altLang="ko-KR" sz="1600"/>
              <a:t>, </a:t>
            </a:r>
            <a:r>
              <a:rPr lang="ko-KR" altLang="en-US" sz="1600"/>
              <a:t>시계열 분류</a:t>
            </a:r>
            <a:r>
              <a:rPr lang="en-US" altLang="ko-KR" sz="1600"/>
              <a:t>, </a:t>
            </a:r>
            <a:r>
              <a:rPr lang="ko-KR" altLang="en-US" sz="1600"/>
              <a:t>시계열에 있는 이상치 감지</a:t>
            </a:r>
            <a:r>
              <a:rPr lang="en-US" altLang="ko-KR" sz="1600"/>
              <a:t>, </a:t>
            </a:r>
            <a:r>
              <a:rPr lang="ko-KR" altLang="en-US" sz="1600"/>
              <a:t>시퀀스 레이블링에 </a:t>
            </a:r>
            <a:r>
              <a:rPr lang="en-US" altLang="ko-KR" sz="1600"/>
              <a:t>RNN</a:t>
            </a:r>
            <a:r>
              <a:rPr lang="ko-KR" altLang="en-US" sz="1600"/>
              <a:t>을 사용 할 수 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비슷하게 기계 번역</a:t>
            </a:r>
            <a:r>
              <a:rPr lang="en-US" altLang="ko-KR" sz="1600"/>
              <a:t>, </a:t>
            </a:r>
            <a:r>
              <a:rPr lang="ko-KR" altLang="en-US" sz="1600"/>
              <a:t>문서 분류</a:t>
            </a:r>
            <a:r>
              <a:rPr lang="en-US" altLang="ko-KR" sz="1600"/>
              <a:t>, </a:t>
            </a:r>
            <a:r>
              <a:rPr lang="ko-KR" altLang="en-US" sz="1600"/>
              <a:t>맞춤법 정정 등에 </a:t>
            </a:r>
            <a:r>
              <a:rPr lang="en-US" altLang="ko-KR" sz="1600"/>
              <a:t>1D </a:t>
            </a:r>
            <a:r>
              <a:rPr lang="ko-KR" altLang="en-US" sz="1600"/>
              <a:t>컨브넷을 사용할 수 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시퀀스 데이터에서 전반적인 순서가 중요하다면 순환 네트워크를 사용하여 처리하는 것이 좋다</a:t>
            </a:r>
            <a:r>
              <a:rPr lang="en-US" altLang="ko-KR" sz="1600"/>
              <a:t>. </a:t>
            </a:r>
            <a:r>
              <a:rPr lang="ko-KR" altLang="en-US" sz="1600"/>
              <a:t>최근의 정보가 오래된 과거보다 더 중요한 시계열 데이터가 전형적인 경우다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285750" indent="-285750">
              <a:buFontTx/>
              <a:buChar char="-"/>
              <a:defRPr/>
            </a:pPr>
            <a:endParaRPr lang="en-US" altLang="ko-KR" sz="1600"/>
          </a:p>
          <a:p>
            <a:pPr marL="285750" indent="-285750">
              <a:buFontTx/>
              <a:buChar char="-"/>
              <a:defRPr/>
            </a:pPr>
            <a:r>
              <a:rPr lang="ko-KR" altLang="en-US" sz="1600"/>
              <a:t>전반적인 순서가 큰 의미가 없다면 </a:t>
            </a:r>
            <a:r>
              <a:rPr lang="en-US" altLang="ko-KR" sz="1600"/>
              <a:t>1D </a:t>
            </a:r>
            <a:r>
              <a:rPr lang="ko-KR" altLang="en-US" sz="1600"/>
              <a:t>컨브넷이 적어도 동일한 성능을 내면서 비용도 적을 것이다</a:t>
            </a:r>
            <a:r>
              <a:rPr lang="en-US" altLang="ko-KR" sz="1600"/>
              <a:t>. </a:t>
            </a:r>
            <a:r>
              <a:rPr lang="ko-KR" altLang="en-US" sz="1600"/>
              <a:t>텍스트 데이터가 종종 이에 해당한다</a:t>
            </a:r>
            <a:r>
              <a:rPr lang="en-US" altLang="ko-KR" sz="1600"/>
              <a:t>. </a:t>
            </a:r>
            <a:r>
              <a:rPr lang="ko-KR" altLang="en-US" sz="1600"/>
              <a:t>문장 처음에 있는 키워드가 마지막에 있는 키워드와 같은 의미를 가진다</a:t>
            </a:r>
            <a:r>
              <a:rPr lang="en-US" altLang="ko-KR" sz="1600"/>
              <a:t>.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감사합니다</a:t>
            </a: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30573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5.2.4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6237" y="1061041"/>
            <a:ext cx="44099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JPEG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부동 소수 타입의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필요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9470" y="1672016"/>
            <a:ext cx="5214552" cy="2092675"/>
          </a:xfrm>
          <a:prstGeom prst="roundRect">
            <a:avLst/>
          </a:prstGeom>
          <a:noFill/>
          <a:ln w="28575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1. </a:t>
            </a:r>
            <a:r>
              <a:rPr lang="ko-KR" altLang="en-US" sz="1600" dirty="0" smtClean="0">
                <a:solidFill>
                  <a:srgbClr val="404040"/>
                </a:solidFill>
              </a:rPr>
              <a:t>사진 </a:t>
            </a:r>
            <a:r>
              <a:rPr lang="ko-KR" altLang="en-US" sz="1600" dirty="0">
                <a:solidFill>
                  <a:srgbClr val="404040"/>
                </a:solidFill>
              </a:rPr>
              <a:t>파일을 </a:t>
            </a:r>
            <a:r>
              <a:rPr lang="ko-KR" altLang="en-US" sz="1600" dirty="0" smtClean="0">
                <a:solidFill>
                  <a:srgbClr val="404040"/>
                </a:solidFill>
              </a:rPr>
              <a:t>읽는다</a:t>
            </a:r>
            <a:r>
              <a:rPr lang="en-US" altLang="ko-KR" sz="1600" dirty="0" smtClean="0">
                <a:solidFill>
                  <a:srgbClr val="404040"/>
                </a:solidFill>
              </a:rPr>
              <a:t>.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2. JPEG </a:t>
            </a:r>
            <a:r>
              <a:rPr lang="ko-KR" altLang="en-US" sz="1600" dirty="0" err="1">
                <a:solidFill>
                  <a:srgbClr val="404040"/>
                </a:solidFill>
              </a:rPr>
              <a:t>콘텐츠를</a:t>
            </a:r>
            <a:r>
              <a:rPr lang="ko-KR" altLang="en-US" sz="1600" dirty="0">
                <a:solidFill>
                  <a:srgbClr val="404040"/>
                </a:solidFill>
              </a:rPr>
              <a:t> </a:t>
            </a:r>
            <a:r>
              <a:rPr lang="en-US" altLang="ko-KR" sz="1600" dirty="0">
                <a:solidFill>
                  <a:srgbClr val="404040"/>
                </a:solidFill>
              </a:rPr>
              <a:t>RGB </a:t>
            </a:r>
            <a:r>
              <a:rPr lang="ko-KR" altLang="en-US" sz="1600" dirty="0">
                <a:solidFill>
                  <a:srgbClr val="404040"/>
                </a:solidFill>
              </a:rPr>
              <a:t>픽셀 값으로 </a:t>
            </a:r>
            <a:r>
              <a:rPr lang="ko-KR" altLang="en-US" sz="1600" dirty="0" err="1" smtClean="0">
                <a:solidFill>
                  <a:srgbClr val="404040"/>
                </a:solidFill>
              </a:rPr>
              <a:t>디코딩한다</a:t>
            </a:r>
            <a:r>
              <a:rPr lang="en-US" altLang="ko-KR" sz="1600" dirty="0" smtClean="0">
                <a:solidFill>
                  <a:srgbClr val="404040"/>
                </a:solidFill>
              </a:rPr>
              <a:t>.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3. </a:t>
            </a:r>
            <a:r>
              <a:rPr lang="ko-KR" altLang="en-US" sz="1600" dirty="0" smtClean="0">
                <a:solidFill>
                  <a:srgbClr val="404040"/>
                </a:solidFill>
              </a:rPr>
              <a:t>그 다음 </a:t>
            </a:r>
            <a:r>
              <a:rPr lang="ko-KR" altLang="en-US" sz="1600" dirty="0">
                <a:solidFill>
                  <a:srgbClr val="404040"/>
                </a:solidFill>
              </a:rPr>
              <a:t>부동 소수 타입의 </a:t>
            </a:r>
            <a:r>
              <a:rPr lang="ko-KR" altLang="en-US" sz="1600" dirty="0" err="1">
                <a:solidFill>
                  <a:srgbClr val="404040"/>
                </a:solidFill>
              </a:rPr>
              <a:t>텐서로</a:t>
            </a:r>
            <a:r>
              <a:rPr lang="ko-KR" altLang="en-US" sz="1600" dirty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변환한다</a:t>
            </a:r>
            <a:r>
              <a:rPr lang="en-US" altLang="ko-KR" sz="1600" dirty="0" smtClean="0">
                <a:solidFill>
                  <a:srgbClr val="404040"/>
                </a:solidFill>
              </a:rPr>
              <a:t>.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4. </a:t>
            </a:r>
            <a:r>
              <a:rPr lang="ko-KR" altLang="en-US" sz="1600" dirty="0" smtClean="0">
                <a:solidFill>
                  <a:srgbClr val="404040"/>
                </a:solidFill>
              </a:rPr>
              <a:t>픽셀 </a:t>
            </a:r>
            <a:r>
              <a:rPr lang="ko-KR" altLang="en-US" sz="1600" dirty="0">
                <a:solidFill>
                  <a:srgbClr val="404040"/>
                </a:solidFill>
              </a:rPr>
              <a:t>값</a:t>
            </a:r>
            <a:r>
              <a:rPr lang="en-US" altLang="ko-KR" sz="1600" dirty="0">
                <a:solidFill>
                  <a:srgbClr val="404040"/>
                </a:solidFill>
              </a:rPr>
              <a:t>(0</a:t>
            </a:r>
            <a:r>
              <a:rPr lang="ko-KR" altLang="en-US" sz="1600" dirty="0">
                <a:solidFill>
                  <a:srgbClr val="404040"/>
                </a:solidFill>
              </a:rPr>
              <a:t>에서 </a:t>
            </a:r>
            <a:r>
              <a:rPr lang="en-US" altLang="ko-KR" sz="1600" dirty="0">
                <a:solidFill>
                  <a:srgbClr val="404040"/>
                </a:solidFill>
              </a:rPr>
              <a:t>255 </a:t>
            </a:r>
            <a:r>
              <a:rPr lang="ko-KR" altLang="en-US" sz="1600" dirty="0">
                <a:solidFill>
                  <a:srgbClr val="404040"/>
                </a:solidFill>
              </a:rPr>
              <a:t>사이</a:t>
            </a:r>
            <a:r>
              <a:rPr lang="en-US" altLang="ko-KR" sz="1600" dirty="0">
                <a:solidFill>
                  <a:srgbClr val="404040"/>
                </a:solidFill>
              </a:rPr>
              <a:t>)</a:t>
            </a:r>
            <a:r>
              <a:rPr lang="ko-KR" altLang="en-US" sz="1600" dirty="0">
                <a:solidFill>
                  <a:srgbClr val="404040"/>
                </a:solidFill>
              </a:rPr>
              <a:t>의 스케일을 </a:t>
            </a:r>
            <a:r>
              <a:rPr lang="en-US" altLang="ko-KR" sz="1600" dirty="0">
                <a:solidFill>
                  <a:srgbClr val="404040"/>
                </a:solidFill>
              </a:rPr>
              <a:t>[0, 1] </a:t>
            </a:r>
            <a:r>
              <a:rPr lang="ko-KR" altLang="en-US" sz="1600" dirty="0">
                <a:solidFill>
                  <a:srgbClr val="404040"/>
                </a:solidFill>
              </a:rPr>
              <a:t>사이로 </a:t>
            </a:r>
            <a:r>
              <a:rPr lang="ko-KR" altLang="en-US" sz="1600" dirty="0" smtClean="0">
                <a:solidFill>
                  <a:srgbClr val="404040"/>
                </a:solidFill>
              </a:rPr>
              <a:t>조정한다</a:t>
            </a:r>
            <a:r>
              <a:rPr lang="en-US" altLang="ko-KR" sz="1600" dirty="0" smtClean="0">
                <a:solidFill>
                  <a:srgbClr val="404040"/>
                </a:solidFill>
              </a:rPr>
              <a:t>. (</a:t>
            </a:r>
            <a:r>
              <a:rPr lang="ko-KR" altLang="en-US" sz="1600" dirty="0">
                <a:solidFill>
                  <a:srgbClr val="404040"/>
                </a:solidFill>
              </a:rPr>
              <a:t>신경망은 작은 입력 값을 </a:t>
            </a:r>
            <a:r>
              <a:rPr lang="ko-KR" altLang="en-US" sz="1600" dirty="0" smtClean="0">
                <a:solidFill>
                  <a:srgbClr val="404040"/>
                </a:solidFill>
              </a:rPr>
              <a:t>선호</a:t>
            </a:r>
            <a:r>
              <a:rPr lang="en-US" altLang="ko-KR" sz="1600" dirty="0" smtClean="0">
                <a:solidFill>
                  <a:srgbClr val="404040"/>
                </a:solidFill>
              </a:rPr>
              <a:t>)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62708" y="4574694"/>
            <a:ext cx="406807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케라스의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keras.preprocessing.image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ImageDataGenerator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클래스가 이러한 단계를 자동으로 처리해주는 유틸리티 생성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2688978" y="4046418"/>
            <a:ext cx="215535" cy="480027"/>
          </a:xfrm>
          <a:prstGeom prst="downArrow">
            <a:avLst/>
          </a:prstGeom>
          <a:noFill/>
          <a:ln w="28575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15" y="1268790"/>
            <a:ext cx="5181600" cy="3143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18840243">
            <a:off x="4506046" y="4193135"/>
            <a:ext cx="2043446" cy="265667"/>
          </a:xfrm>
          <a:prstGeom prst="rightArrow">
            <a:avLst/>
          </a:prstGeom>
          <a:noFill/>
          <a:ln w="28575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12195" y="1268790"/>
            <a:ext cx="1268627" cy="207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15" y="4553467"/>
            <a:ext cx="2977807" cy="995344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8761612" y="5166026"/>
            <a:ext cx="255537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150X150 RGB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이미지의 배치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827767" y="5484979"/>
            <a:ext cx="12139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이진 레이블의 배치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443784" y="5316067"/>
            <a:ext cx="378940" cy="0"/>
          </a:xfrm>
          <a:prstGeom prst="straightConnector1">
            <a:avLst/>
          </a:prstGeom>
          <a:ln>
            <a:solidFill>
              <a:srgbClr val="37C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>
            <a:off x="7587049" y="5548811"/>
            <a:ext cx="290469" cy="86209"/>
          </a:xfrm>
          <a:prstGeom prst="bentConnector3">
            <a:avLst>
              <a:gd name="adj1" fmla="val 1787"/>
            </a:avLst>
          </a:prstGeom>
          <a:ln>
            <a:solidFill>
              <a:srgbClr val="37C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30573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5.2.4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8" y="1012792"/>
            <a:ext cx="2962275" cy="1019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8" y="2490035"/>
            <a:ext cx="2628900" cy="266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436" y="1012792"/>
            <a:ext cx="3485508" cy="33467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37" y="972614"/>
            <a:ext cx="2635831" cy="352277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67060" y="2043573"/>
            <a:ext cx="292713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배치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제너레이터를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사용하여 모델 훈련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7060" y="2733999"/>
            <a:ext cx="292713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 저장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8095" y="4363645"/>
            <a:ext cx="29271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훈련의 정확도와 손실 그래프 그리기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0826" y="3588981"/>
            <a:ext cx="454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입력과 타깃의 배치를 끝없이 반환하는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파이썬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제너레이터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제너레이터로부터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얼마나 많은 샘플을 뽑을지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훈련 프로세스의 횟수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검증 데이터의 배치 끝없이 반환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검증 데이터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제너레이터에서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얼마나 많은 배치를 추출하여 평가할지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오른쪽 대괄호 18"/>
          <p:cNvSpPr/>
          <p:nvPr/>
        </p:nvSpPr>
        <p:spPr>
          <a:xfrm>
            <a:off x="3554981" y="1216981"/>
            <a:ext cx="95733" cy="755366"/>
          </a:xfrm>
          <a:prstGeom prst="rightBracket">
            <a:avLst/>
          </a:prstGeom>
          <a:ln w="28575">
            <a:solidFill>
              <a:srgbClr val="37C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9" idx="2"/>
          </p:cNvCxnSpPr>
          <p:nvPr/>
        </p:nvCxnSpPr>
        <p:spPr>
          <a:xfrm rot="10800000" flipV="1">
            <a:off x="3650714" y="1594663"/>
            <a:ext cx="12700" cy="1889941"/>
          </a:xfrm>
          <a:prstGeom prst="bentConnector4">
            <a:avLst>
              <a:gd name="adj1" fmla="val -2643244"/>
              <a:gd name="adj2" fmla="val 49967"/>
            </a:avLst>
          </a:prstGeom>
          <a:ln w="28575">
            <a:solidFill>
              <a:srgbClr val="37C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853599" y="1012792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047603" y="4802909"/>
            <a:ext cx="2574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과대적합</a:t>
            </a:r>
            <a:r>
              <a:rPr lang="en-US" altLang="ko-KR" sz="2000" b="1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!!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⇓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증식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시도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u="sng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19935" y="1012792"/>
            <a:ext cx="339833" cy="354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890231" y="1771007"/>
            <a:ext cx="1607730" cy="324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9877168" y="3253946"/>
            <a:ext cx="1342767" cy="351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1215590" y="4098488"/>
            <a:ext cx="339833" cy="354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5" y="356264"/>
            <a:ext cx="33433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5.2.5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증식 사용하기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6237" y="1061041"/>
            <a:ext cx="50195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증식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기존 훈련 샘플로부터 더 많은 훈련                   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생성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여러 종류의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랜덤 변환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적용하여 그럴듯한 이미지 생성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샘플을 늘림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훈련할 때 모델이 같은 데이터를 만나지 않도록 하는 것이 목표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" y="3194827"/>
            <a:ext cx="2028825" cy="134302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06929" y="4537852"/>
            <a:ext cx="22591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en-US" altLang="ko-KR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ImageDataGenerator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사용하여 데이터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증식 설정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0" y="5225932"/>
            <a:ext cx="5262829" cy="1403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4" y="958892"/>
            <a:ext cx="5193510" cy="3390685"/>
          </a:xfrm>
          <a:prstGeom prst="rect">
            <a:avLst/>
          </a:prstGeom>
        </p:spPr>
      </p:pic>
      <p:pic>
        <p:nvPicPr>
          <p:cNvPr id="11266" name="Picture 2" descr="https://drek4537l1klr.cloudfront.net/chollet/Figures/05fig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9" b="4414"/>
          <a:stretch/>
        </p:blipFill>
        <p:spPr bwMode="auto">
          <a:xfrm>
            <a:off x="6388615" y="4437032"/>
            <a:ext cx="2404045" cy="23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/>
          <p:cNvCxnSpPr/>
          <p:nvPr/>
        </p:nvCxnSpPr>
        <p:spPr>
          <a:xfrm>
            <a:off x="5636193" y="1012792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5" y="356264"/>
            <a:ext cx="33433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5.2.5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증식 사용하기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6238" y="1061041"/>
            <a:ext cx="4434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원본 이미지의 수가 적고 입력 데이터들 사이의 상호 연관성이 크므로 완전히 과대적합을 제거하기에 충분하지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완전 분류기 직전에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Dropout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 추가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2" y="2204635"/>
            <a:ext cx="3810000" cy="2819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2662" y="3912973"/>
            <a:ext cx="2068263" cy="15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935976" y="988078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69" y="1061040"/>
            <a:ext cx="3226383" cy="3823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052" y="1061040"/>
            <a:ext cx="3092836" cy="2538895"/>
          </a:xfrm>
          <a:prstGeom prst="rect">
            <a:avLst/>
          </a:prstGeom>
        </p:spPr>
      </p:pic>
      <p:pic>
        <p:nvPicPr>
          <p:cNvPr id="12290" name="Picture 2" descr="https://drek4537l1klr.cloudfront.net/chollet/Figures/05fig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53" y="4938269"/>
            <a:ext cx="2799748" cy="18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724" y="5009354"/>
            <a:ext cx="2611125" cy="1724328"/>
          </a:xfrm>
          <a:prstGeom prst="rect">
            <a:avLst/>
          </a:prstGeom>
        </p:spPr>
      </p:pic>
      <p:sp>
        <p:nvSpPr>
          <p:cNvPr id="14" name="왼쪽 대괄호 13"/>
          <p:cNvSpPr/>
          <p:nvPr/>
        </p:nvSpPr>
        <p:spPr>
          <a:xfrm>
            <a:off x="5215669" y="1098500"/>
            <a:ext cx="73023" cy="944484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442052" y="3867383"/>
            <a:ext cx="3217819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더 이상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과대적합되지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않는다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82%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정확도 달성 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(15%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정도 향상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9" name="타원 18"/>
          <p:cNvSpPr/>
          <p:nvPr/>
        </p:nvSpPr>
        <p:spPr>
          <a:xfrm>
            <a:off x="8229600" y="5115697"/>
            <a:ext cx="212452" cy="362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969364" y="5970850"/>
            <a:ext cx="280425" cy="632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5.3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사전 훈련된 컨브넷 사용하기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123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타원 30"/>
          <p:cNvSpPr/>
          <p:nvPr/>
        </p:nvSpPr>
        <p:spPr>
          <a:xfrm>
            <a:off x="2267375" y="1534510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특성 추출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54479" y="1634656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rgbClr val="37c56e"/>
                </a:solidFill>
              </a:rPr>
              <a:t>특성 추출</a:t>
            </a:r>
            <a:endParaRPr lang="ko-KR" altLang="en-US" sz="1600" b="1">
              <a:solidFill>
                <a:srgbClr val="37c56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8c8280"/>
                </a:solidFill>
              </a:rPr>
              <a:t>사전에 학습된 네트워크의 표현을 사용하여 새로운 샘플에서 흥미로운 특성을 뽑음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54479" y="3727857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rgbClr val="37c56e"/>
                </a:solidFill>
              </a:rPr>
              <a:t>미세 조정</a:t>
            </a:r>
            <a:endParaRPr lang="ko-KR" altLang="en-US" sz="1600" b="1">
              <a:solidFill>
                <a:srgbClr val="37c56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8c8280"/>
                </a:solidFill>
              </a:rPr>
              <a:t>특성 추출을 보완하고 특성 추출에서 사용했던 모델을 </a:t>
            </a:r>
            <a:endParaRPr lang="ko-KR" altLang="en-US" sz="1100">
              <a:solidFill>
                <a:srgbClr val="8c828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8c8280"/>
                </a:solidFill>
              </a:rPr>
              <a:t>변경해서 성능을 끌어올림</a:t>
            </a: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258742" y="3539981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</a:rPr>
              <a:t>미세조정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420754" y="3148399"/>
            <a:ext cx="286017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기본적인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컨브넷의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모습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-207773" y="3668572"/>
            <a:ext cx="697739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image_height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image_width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image_channels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입력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텐서를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388615" y="4354545"/>
            <a:ext cx="286017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지금까지의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구조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" y="1559719"/>
            <a:ext cx="5495925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65" y="1220820"/>
            <a:ext cx="4429125" cy="3133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68373" y="2221480"/>
            <a:ext cx="901832" cy="785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58962" y="2200945"/>
            <a:ext cx="1578850" cy="20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688607" y="4758717"/>
            <a:ext cx="4720797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Conv2D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MaxPooling2D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층의 출력은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(height, width, channels)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높이와 너비 차원은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네트워크가 깊어질수록 작아지는 경향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 있다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채널의 수는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Conv2D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층에 전달된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첫 번째 매개변수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의해 조절된다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(32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 64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81751" y="2125363"/>
            <a:ext cx="288325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62768" y="3385751"/>
            <a:ext cx="634313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025469" y="5405048"/>
            <a:ext cx="308005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마지막 층의 출력 </a:t>
            </a: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텐서를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완전 연결 네트워크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(Dense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층을 쌓은 분류기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주입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출력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=&gt; 1D </a:t>
            </a:r>
            <a:r>
              <a:rPr lang="ko-KR" altLang="en-US" sz="11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 Dense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 추가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2" name="직선 화살표 연결선 11"/>
          <p:cNvCxnSpPr>
            <a:stCxn id="8" idx="1"/>
          </p:cNvCxnSpPr>
          <p:nvPr/>
        </p:nvCxnSpPr>
        <p:spPr>
          <a:xfrm flipH="1">
            <a:off x="4473146" y="3496962"/>
            <a:ext cx="4489622" cy="19080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5.3.1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특성 추출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6489" y="996353"/>
            <a:ext cx="2723177" cy="4999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6489" y="6125592"/>
            <a:ext cx="2809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사전 훈련된 모델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31146" y="2389241"/>
            <a:ext cx="2134797" cy="30083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화살표: 오른쪽 2"/>
          <p:cNvSpPr/>
          <p:nvPr/>
        </p:nvSpPr>
        <p:spPr>
          <a:xfrm>
            <a:off x="4454323" y="3338004"/>
            <a:ext cx="790113" cy="31293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4454322" y="1787070"/>
            <a:ext cx="790113" cy="3129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3842" y="3339894"/>
            <a:ext cx="1864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학습 </a:t>
            </a:r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163843" y="1787070"/>
            <a:ext cx="1864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학습 </a:t>
            </a:r>
            <a:r>
              <a:rPr lang="en-US" altLang="ko-KR"/>
              <a:t>O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59588" y="1460377"/>
            <a:ext cx="35274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왜 합성곱 층만 재사용 할까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합성곱 층은 더 일반적임</a:t>
            </a:r>
            <a:endParaRPr lang="ko-KR" altLang="en-US">
              <a:latin typeface="Bauhaus 93"/>
            </a:endParaRPr>
          </a:p>
          <a:p>
            <a:pPr lvl="0">
              <a:defRPr/>
            </a:pPr>
            <a:endParaRPr lang="en-US" altLang="ko-KR">
              <a:latin typeface="Bauhaus 93"/>
            </a:endParaRPr>
          </a:p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분류기는 전체 사진에 어떤 클래스가 존재할 확률 정보를 가짐</a:t>
            </a:r>
            <a:endParaRPr lang="ko-KR" altLang="en-US">
              <a:latin typeface="Bauhaus 93"/>
            </a:endParaRPr>
          </a:p>
          <a:p>
            <a:pPr lvl="0">
              <a:defRPr/>
            </a:pPr>
            <a:endParaRPr lang="en-US" altLang="ko-KR">
              <a:latin typeface="Bauhaus 93"/>
            </a:endParaRPr>
          </a:p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완전 연결의 단점은 이미지의 공간 개념을 제거해 버림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7"/>
            <a:ext cx="3177815" cy="10287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VGG 16</a:t>
            </a:r>
            <a:endParaRPr lang="ko-KR" altLang="en-US" sz="1400"/>
          </a:p>
        </p:txBody>
      </p:sp>
      <p:sp>
        <p:nvSpPr>
          <p:cNvPr id="20" name="화살표: 오른쪽 19"/>
          <p:cNvSpPr/>
          <p:nvPr/>
        </p:nvSpPr>
        <p:spPr>
          <a:xfrm>
            <a:off x="4918229" y="1953087"/>
            <a:ext cx="1177771" cy="44388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2284" y="996352"/>
            <a:ext cx="4061812" cy="550922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632284" y="5708342"/>
            <a:ext cx="3985409" cy="22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44817"/>
            <a:ext cx="5158917" cy="461739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특성 추출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7416" y="3498959"/>
            <a:ext cx="4547501" cy="110910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6105524" y="4687410"/>
            <a:ext cx="1262942" cy="118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/>
          <p:cNvSpPr/>
          <p:nvPr/>
        </p:nvSpPr>
        <p:spPr>
          <a:xfrm>
            <a:off x="3956480" y="1010274"/>
            <a:ext cx="4279037" cy="315157"/>
          </a:xfrm>
          <a:prstGeom prst="roundRect">
            <a:avLst>
              <a:gd name="adj" fmla="val 16667"/>
            </a:avLst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데이터 증식 사용 </a:t>
            </a:r>
            <a:r>
              <a:rPr lang="en-US" altLang="ko-KR"/>
              <a:t>X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937083" y="1473694"/>
            <a:ext cx="2418676" cy="2308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분류기 모델 정의 후 학습</a:t>
            </a:r>
            <a:endParaRPr lang="ko-KR" altLang="en-US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6999554" cy="4390033"/>
          </a:xfrm>
          <a:prstGeom prst="rect">
            <a:avLst/>
          </a:prstGeom>
        </p:spPr>
      </p:pic>
      <p:sp>
        <p:nvSpPr>
          <p:cNvPr id="30" name="사각형: 둥근 모서리 29"/>
          <p:cNvSpPr/>
          <p:nvPr/>
        </p:nvSpPr>
        <p:spPr>
          <a:xfrm>
            <a:off x="3956480" y="1010274"/>
            <a:ext cx="4279037" cy="315157"/>
          </a:xfrm>
          <a:prstGeom prst="roundRect">
            <a:avLst>
              <a:gd name="adj" fmla="val 16667"/>
            </a:avLst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데이터 증식 사용 </a:t>
            </a:r>
            <a:r>
              <a:rPr lang="en-US" altLang="ko-KR"/>
              <a:t>X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그래프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6846" y="975147"/>
            <a:ext cx="4257022" cy="2453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6847" y="3605212"/>
            <a:ext cx="4294774" cy="25558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7082" y="1759854"/>
            <a:ext cx="4598071" cy="3719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완전 연결 분류기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3"/>
            <a:ext cx="4963772" cy="2206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932" y="1558447"/>
            <a:ext cx="4157048" cy="2600325"/>
          </a:xfrm>
          <a:prstGeom prst="rect">
            <a:avLst/>
          </a:prstGeom>
        </p:spPr>
      </p:pic>
      <p:sp>
        <p:nvSpPr>
          <p:cNvPr id="7" name="화살표: 오른쪽 6"/>
          <p:cNvSpPr/>
          <p:nvPr/>
        </p:nvSpPr>
        <p:spPr>
          <a:xfrm>
            <a:off x="6190003" y="2459115"/>
            <a:ext cx="574781" cy="39949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82532" y="2741291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053931" y="2054508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3956480" y="1010274"/>
            <a:ext cx="4279037" cy="315157"/>
          </a:xfrm>
          <a:prstGeom prst="roundRect">
            <a:avLst>
              <a:gd name="adj" fmla="val 16667"/>
            </a:avLst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데이터 증식 사용 </a:t>
            </a:r>
            <a:r>
              <a:rPr lang="en-US" altLang="ko-KR"/>
              <a:t>O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2" y="1748902"/>
            <a:ext cx="4504930" cy="466543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완전 연결 분류기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8404" y="899471"/>
            <a:ext cx="4381500" cy="2574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8612" y="3617238"/>
            <a:ext cx="4400550" cy="289560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9596761" y="1473694"/>
            <a:ext cx="1557014" cy="199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9499107" y="4081619"/>
            <a:ext cx="1654668" cy="167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32061" y="3456973"/>
            <a:ext cx="1180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과대적합줄어듦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5.3.2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미세 조정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+mj-ea"/>
                <a:ea typeface="+mj-ea"/>
              </a:rPr>
              <a:t>미세 조정</a:t>
            </a:r>
            <a:endParaRPr lang="ko-KR" altLang="en-US" sz="400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0153" y="1833815"/>
            <a:ext cx="2435018" cy="462082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90153" y="4944864"/>
            <a:ext cx="2435018" cy="787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화살표: 오른쪽 3"/>
          <p:cNvSpPr/>
          <p:nvPr/>
        </p:nvSpPr>
        <p:spPr>
          <a:xfrm>
            <a:off x="3852909" y="5237825"/>
            <a:ext cx="408373" cy="17755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94447" y="5078027"/>
            <a:ext cx="1427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 부분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동결 해제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48395" y="1183361"/>
            <a:ext cx="522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사전에 훈련된 네트워크에 새로운 네트워크 추가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83910" y="2001329"/>
            <a:ext cx="522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기반 네트워크 동결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248396" y="2795740"/>
            <a:ext cx="522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새로 추가한 네트워크 훈련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48397" y="3722782"/>
            <a:ext cx="522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기반 네트워크에서 일부 층의 동결 해제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283910" y="4649824"/>
            <a:ext cx="522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동결을 해제한 층과 새로 추가한 층 함께 훈련</a:t>
            </a:r>
            <a:endParaRPr lang="ko-KR" altLang="en-US"/>
          </a:p>
        </p:txBody>
      </p:sp>
      <p:sp>
        <p:nvSpPr>
          <p:cNvPr id="8" name="화살표: 아래쪽 7"/>
          <p:cNvSpPr/>
          <p:nvPr/>
        </p:nvSpPr>
        <p:spPr>
          <a:xfrm>
            <a:off x="8700113" y="1718886"/>
            <a:ext cx="390617" cy="2066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화살표: 아래쪽 32"/>
          <p:cNvSpPr/>
          <p:nvPr/>
        </p:nvSpPr>
        <p:spPr>
          <a:xfrm>
            <a:off x="8700113" y="2437758"/>
            <a:ext cx="390617" cy="2066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화살표: 아래쪽 33"/>
          <p:cNvSpPr/>
          <p:nvPr/>
        </p:nvSpPr>
        <p:spPr>
          <a:xfrm>
            <a:off x="8700113" y="3340619"/>
            <a:ext cx="390617" cy="2066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화살표: 아래쪽 34"/>
          <p:cNvSpPr/>
          <p:nvPr/>
        </p:nvSpPr>
        <p:spPr>
          <a:xfrm>
            <a:off x="8700113" y="4238091"/>
            <a:ext cx="390617" cy="20661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264069"/>
            <a:ext cx="3390900" cy="590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3" y="2396718"/>
            <a:ext cx="4495800" cy="409575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38286" y="1874862"/>
            <a:ext cx="286017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위에 분류기 추가하기</a:t>
            </a:r>
            <a:endParaRPr lang="ko-KR" altLang="en-US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69386" y="1622724"/>
            <a:ext cx="214537" cy="23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966137" y="1853003"/>
            <a:ext cx="308005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클래스로 분류하기 위해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0" name="직선 화살표 연결선 19"/>
          <p:cNvCxnSpPr>
            <a:stCxn id="11" idx="3"/>
          </p:cNvCxnSpPr>
          <p:nvPr/>
        </p:nvCxnSpPr>
        <p:spPr>
          <a:xfrm>
            <a:off x="2183923" y="1738672"/>
            <a:ext cx="847601" cy="291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031524" y="1622724"/>
            <a:ext cx="576649" cy="181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17341" y="4588476"/>
            <a:ext cx="626075" cy="189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33816" y="4893276"/>
            <a:ext cx="264643" cy="205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7083" y="5214059"/>
            <a:ext cx="537490" cy="189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2" idx="2"/>
            <a:endCxn id="23" idx="0"/>
          </p:cNvCxnSpPr>
          <p:nvPr/>
        </p:nvCxnSpPr>
        <p:spPr>
          <a:xfrm flipH="1">
            <a:off x="2966138" y="4777946"/>
            <a:ext cx="164241" cy="115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3" idx="2"/>
            <a:endCxn id="24" idx="3"/>
          </p:cNvCxnSpPr>
          <p:nvPr/>
        </p:nvCxnSpPr>
        <p:spPr>
          <a:xfrm flipH="1">
            <a:off x="1474573" y="5099222"/>
            <a:ext cx="1491565" cy="209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192" y="1264069"/>
            <a:ext cx="5305425" cy="33528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5973613" y="4588476"/>
            <a:ext cx="286017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MNIST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이미지에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훈련하기</a:t>
            </a:r>
            <a:endParaRPr lang="ko-KR" altLang="en-US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486400" y="988541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192" y="5202310"/>
            <a:ext cx="3347223" cy="107024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067338" y="6046573"/>
            <a:ext cx="354228" cy="225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9465683" y="5099222"/>
            <a:ext cx="23712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장의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완전 연결 네트워크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(97.8%) 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보다 </a:t>
            </a:r>
            <a:r>
              <a:rPr lang="ko-KR" altLang="en-US" sz="11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에러율이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64%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감소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1638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0" grpId="0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728" y="1223039"/>
            <a:ext cx="4519706" cy="53435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02727" y="5024761"/>
            <a:ext cx="4387859" cy="790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02726" y="1523477"/>
            <a:ext cx="4387859" cy="35012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690585" y="3448975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96109" y="3274118"/>
            <a:ext cx="81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</a:rPr>
              <a:t>동결</a:t>
            </a: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700108" y="5419816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0196" y="5235150"/>
            <a:ext cx="810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동결 해제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23243" y="1594120"/>
            <a:ext cx="2895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</a:rPr>
              <a:t>왜 여기는 동결 해제하지 않는가</a:t>
            </a:r>
            <a:r>
              <a:rPr lang="en-US" altLang="ko-KR">
                <a:solidFill>
                  <a:schemeClr val="accent1"/>
                </a:solidFill>
              </a:rPr>
              <a:t>?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41904" y="2666969"/>
            <a:ext cx="2895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  <a:latin typeface="Bauhaus 93"/>
              </a:rPr>
              <a:t>•</a:t>
            </a:r>
            <a:r>
              <a:rPr lang="ko-KR" altLang="en-US">
                <a:solidFill>
                  <a:schemeClr val="accent1"/>
                </a:solidFill>
              </a:rPr>
              <a:t>상위 층은 좀 더 특화된 특성 인코딩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17182" y="3797521"/>
            <a:ext cx="2895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  <a:latin typeface="Bauhaus 93"/>
              </a:rPr>
              <a:t>• </a:t>
            </a:r>
            <a:r>
              <a:rPr lang="ko-KR" altLang="en-US">
                <a:solidFill>
                  <a:schemeClr val="accent1"/>
                </a:solidFill>
              </a:rPr>
              <a:t>훈련해야 할 파라미터 </a:t>
            </a:r>
            <a:endParaRPr lang="ko-KR" altLang="en-US">
              <a:solidFill>
                <a:schemeClr val="accent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</a:rPr>
              <a:t>줄이기 위함</a:t>
            </a: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37351" y="5132929"/>
            <a:ext cx="3156745" cy="143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동결 해제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4297694"/>
            <a:ext cx="4067175" cy="1866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4124" y="1147132"/>
            <a:ext cx="4552950" cy="4990084"/>
          </a:xfrm>
          <a:prstGeom prst="rect">
            <a:avLst/>
          </a:prstGeom>
        </p:spPr>
      </p:pic>
      <p:sp>
        <p:nvSpPr>
          <p:cNvPr id="9" name="화살표: 오른쪽 8"/>
          <p:cNvSpPr/>
          <p:nvPr/>
        </p:nvSpPr>
        <p:spPr>
          <a:xfrm>
            <a:off x="5291091" y="2503503"/>
            <a:ext cx="1043033" cy="21306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91090" y="2846188"/>
            <a:ext cx="1043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결과 그래프</a:t>
            </a:r>
            <a:endParaRPr lang="ko-KR" altLang="en-US" sz="1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7083" y="1775274"/>
            <a:ext cx="4067175" cy="18669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32749" y="4004756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학습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5158917" cy="48482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지수 이동 평균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3687" y="1433513"/>
            <a:ext cx="3830088" cy="507206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8273988" y="3018408"/>
            <a:ext cx="24201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273988" y="5345838"/>
            <a:ext cx="24946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5648325" cy="15621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모델 평가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7083" y="3366374"/>
            <a:ext cx="4114311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latin typeface="+mj-ea"/>
                <a:ea typeface="+mj-ea"/>
              </a:rPr>
              <a:t>5.3 </a:t>
            </a:r>
            <a:r>
              <a:rPr lang="ko-KR" altLang="en-US" sz="4000">
                <a:latin typeface="+mj-ea"/>
                <a:ea typeface="+mj-ea"/>
              </a:rPr>
              <a:t>정리</a:t>
            </a:r>
            <a:endParaRPr lang="ko-KR" altLang="en-US" sz="400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컨브넷은 컴퓨터 비전 작업에 가장 뛰어난 머신 러닝 모델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8224" y="3006548"/>
            <a:ext cx="6640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작은 데이터 셋의 문제는 과대적합이 큰 문제 데이터 증식으로 </a:t>
            </a:r>
            <a:endParaRPr lang="ko-KR" altLang="en-US">
              <a:latin typeface="Bauhaus 93"/>
            </a:endParaRPr>
          </a:p>
          <a:p>
            <a:pPr lvl="0">
              <a:defRPr/>
            </a:pPr>
            <a:r>
              <a:rPr lang="en-US" altLang="ko-KR">
                <a:latin typeface="Bauhaus 93"/>
              </a:rPr>
              <a:t>  </a:t>
            </a:r>
            <a:r>
              <a:rPr lang="ko-KR" altLang="en-US">
                <a:latin typeface="Bauhaus 93"/>
              </a:rPr>
              <a:t>과대적합 막을 수 있음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8224" y="3937512"/>
            <a:ext cx="757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컨브넷은 재사용 가능 작은 이미지 데이터셋으로 작업할 때 효율이 좋음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38224" y="4591477"/>
            <a:ext cx="757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특성 추출과 특성 추출을 보완한 미세 조정 사용가능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5.4 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컨브넷 학습 시각화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+mj-ea"/>
                <a:ea typeface="+mj-ea"/>
              </a:rPr>
              <a:t>컨브넷 학습 시각화</a:t>
            </a:r>
            <a:endParaRPr lang="ko-KR" altLang="en-US" sz="400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225" y="2352583"/>
            <a:ext cx="6640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 sz="2800">
                <a:latin typeface="Bauhaus 93"/>
              </a:rPr>
              <a:t>컨브넷  중간층의 출력 시각화</a:t>
            </a:r>
            <a:endParaRPr lang="ko-KR" altLang="en-US" sz="2800"/>
          </a:p>
        </p:txBody>
      </p:sp>
      <p:sp>
        <p:nvSpPr>
          <p:cNvPr id="21" name="TextBox 20"/>
          <p:cNvSpPr txBox="1"/>
          <p:nvPr/>
        </p:nvSpPr>
        <p:spPr>
          <a:xfrm>
            <a:off x="1038225" y="3352725"/>
            <a:ext cx="6640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 sz="2800">
                <a:latin typeface="Bauhaus 93"/>
              </a:rPr>
              <a:t>컨브넷  필터 시각화</a:t>
            </a:r>
            <a:endParaRPr lang="ko-KR" alt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1038225" y="4352867"/>
            <a:ext cx="6640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 sz="2800">
                <a:latin typeface="Bauhaus 93"/>
              </a:rPr>
              <a:t>클래스 활성화에 대한 히트맵 시각화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5.4.1 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중간층의 활성화 시각화하기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8615" y="1209186"/>
            <a:ext cx="5067300" cy="515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776" y="3724275"/>
            <a:ext cx="5067300" cy="2781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68373" y="1037823"/>
            <a:ext cx="2648484" cy="245083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429957" y="2041864"/>
            <a:ext cx="1837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282214" y="2121763"/>
            <a:ext cx="0" cy="13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모델 객체</a:t>
            </a:r>
            <a:endParaRPr lang="ko-KR" altLang="en-US" sz="1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6477000" cy="172402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72594" y="3943165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모델 객체 실행</a:t>
            </a:r>
            <a:endParaRPr lang="ko-KR" altLang="en-US" sz="14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2594" y="4222785"/>
            <a:ext cx="5867400" cy="5238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72594" y="5244496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0</a:t>
            </a:r>
            <a:r>
              <a:rPr lang="ko-KR" altLang="en-US" sz="1400"/>
              <a:t>번째 층 특성맵</a:t>
            </a:r>
            <a:endParaRPr lang="ko-KR" altLang="en-US" sz="14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2594" y="5526652"/>
            <a:ext cx="3571875" cy="9906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4175583" y="6374167"/>
            <a:ext cx="13108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21865" y="6260077"/>
            <a:ext cx="1333500" cy="25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5.1.1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5169" y="1219718"/>
            <a:ext cx="44584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Dense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층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특성 공간에 있는 </a:t>
            </a:r>
            <a:r>
              <a:rPr lang="ko-KR" altLang="en-US" sz="1400" b="1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전역 패턴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학습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층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400" b="1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지역 패턴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학습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 descr="https://drek4537l1klr.cloudfront.net/chollet/Figures/05fi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8" y="2139229"/>
            <a:ext cx="1405237" cy="18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134666" y="3970716"/>
            <a:ext cx="359192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이미지는 에지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(edge),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질감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(texture)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등 지역 패턴으로 분해 가능</a:t>
            </a:r>
            <a:endParaRPr lang="ko-KR" altLang="en-US" sz="3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184747" y="3431992"/>
            <a:ext cx="428368" cy="230659"/>
          </a:xfrm>
          <a:prstGeom prst="rightArrow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64195" y="1219718"/>
            <a:ext cx="5412259" cy="5156368"/>
          </a:xfrm>
          <a:prstGeom prst="roundRect">
            <a:avLst/>
          </a:prstGeom>
          <a:noFill/>
          <a:ln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165384" y="1685785"/>
            <a:ext cx="5009880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•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학습된 패턴은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평행 이동 불변성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(translation invariant)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</a:t>
            </a:r>
            <a:r>
              <a:rPr lang="ko-KR" altLang="en-US" sz="1400" dirty="0" smtClean="0">
                <a:solidFill>
                  <a:srgbClr val="404040"/>
                </a:solidFill>
              </a:rPr>
              <a:t>가진다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이미지의 오른쪽 아래 모서리에서 어떤 패턴 학습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=&gt;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다른 곳에서도 이 패턴 인식 가능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완전 연결 네트워크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위치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패턴으로 학습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404040"/>
                </a:solidFill>
              </a:rPr>
              <a:t>∴ </a:t>
            </a:r>
            <a:r>
              <a:rPr lang="ko-KR" altLang="en-US" sz="1200" b="1" dirty="0" smtClean="0">
                <a:solidFill>
                  <a:srgbClr val="404040"/>
                </a:solidFill>
              </a:rPr>
              <a:t>적은 수의 훈련 샘플로 일반화 능력 가진 표현 학습 가능</a:t>
            </a:r>
            <a:endParaRPr lang="en-US" altLang="ko-KR" sz="12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404040"/>
                </a:solidFill>
              </a:rPr>
              <a:t>   이미지의 효율적 처리 가능</a:t>
            </a:r>
            <a:endParaRPr lang="en-US" altLang="ko-KR" sz="12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•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컨브넷은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패턴의 공간적 계층 구조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학습할 수 있다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404040"/>
                </a:solidFill>
              </a:rPr>
              <a:t>첫 번째 </a:t>
            </a:r>
            <a:r>
              <a:rPr lang="ko-KR" altLang="en-US" sz="1100" dirty="0" err="1" smtClean="0">
                <a:solidFill>
                  <a:srgbClr val="404040"/>
                </a:solidFill>
              </a:rPr>
              <a:t>합성곱</a:t>
            </a:r>
            <a:r>
              <a:rPr lang="ko-KR" altLang="en-US" sz="1100" dirty="0" smtClean="0">
                <a:solidFill>
                  <a:srgbClr val="404040"/>
                </a:solidFill>
              </a:rPr>
              <a:t> 층 </a:t>
            </a:r>
            <a:r>
              <a:rPr lang="en-US" altLang="ko-KR" sz="1100" dirty="0" smtClean="0">
                <a:solidFill>
                  <a:srgbClr val="404040"/>
                </a:solidFill>
              </a:rPr>
              <a:t>=&gt; </a:t>
            </a:r>
            <a:r>
              <a:rPr lang="ko-KR" altLang="en-US" sz="1100" dirty="0" smtClean="0">
                <a:solidFill>
                  <a:srgbClr val="404040"/>
                </a:solidFill>
              </a:rPr>
              <a:t>에지 같은 작은 지역 패턴 학습</a:t>
            </a:r>
            <a:endParaRPr lang="en-US" altLang="ko-KR" sz="11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404040"/>
                </a:solidFill>
              </a:rPr>
              <a:t>두 번째 </a:t>
            </a:r>
            <a:r>
              <a:rPr lang="ko-KR" altLang="en-US" sz="1100" dirty="0" err="1" smtClean="0">
                <a:solidFill>
                  <a:srgbClr val="404040"/>
                </a:solidFill>
              </a:rPr>
              <a:t>합성곱</a:t>
            </a:r>
            <a:r>
              <a:rPr lang="ko-KR" altLang="en-US" sz="1100" dirty="0" smtClean="0">
                <a:solidFill>
                  <a:srgbClr val="404040"/>
                </a:solidFill>
              </a:rPr>
              <a:t> 층 </a:t>
            </a:r>
            <a:r>
              <a:rPr lang="en-US" altLang="ko-KR" sz="1100" dirty="0" smtClean="0">
                <a:solidFill>
                  <a:srgbClr val="404040"/>
                </a:solidFill>
              </a:rPr>
              <a:t>=&gt; </a:t>
            </a:r>
            <a:r>
              <a:rPr lang="ko-KR" altLang="en-US" sz="1100" dirty="0" smtClean="0">
                <a:solidFill>
                  <a:srgbClr val="404040"/>
                </a:solidFill>
              </a:rPr>
              <a:t>첫 번째 층의 특성으로 구성된 더 큰 패턴 학습</a:t>
            </a:r>
            <a:endParaRPr lang="en-US" altLang="ko-KR" sz="11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</a:rPr>
              <a:t> </a:t>
            </a:r>
            <a:r>
              <a:rPr lang="en-US" altLang="ko-KR" sz="1200" dirty="0" smtClean="0">
                <a:solidFill>
                  <a:srgbClr val="404040"/>
                </a:solidFill>
              </a:rPr>
              <a:t>       ⋮</a:t>
            </a:r>
          </a:p>
          <a:p>
            <a:pPr>
              <a:lnSpc>
                <a:spcPct val="150000"/>
              </a:lnSpc>
            </a:pPr>
            <a:endParaRPr lang="en-US" altLang="ko-KR" sz="11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404040"/>
                </a:solidFill>
              </a:rPr>
              <a:t>∴ </a:t>
            </a:r>
            <a:r>
              <a:rPr lang="ko-KR" altLang="en-US" sz="1200" b="1" dirty="0" err="1" smtClean="0">
                <a:solidFill>
                  <a:srgbClr val="404040"/>
                </a:solidFill>
              </a:rPr>
              <a:t>컨브넷</a:t>
            </a:r>
            <a:r>
              <a:rPr lang="ko-KR" altLang="en-US" sz="1200" b="1" dirty="0" smtClean="0">
                <a:solidFill>
                  <a:srgbClr val="404040"/>
                </a:solidFill>
              </a:rPr>
              <a:t> 매우 복잡하고 추상적인 시각적 개념 효과적으로 학습 가능</a:t>
            </a:r>
            <a:endParaRPr lang="en-US" altLang="ko-KR" sz="1200" dirty="0" smtClean="0">
              <a:solidFill>
                <a:srgbClr val="40404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890053" y="1101932"/>
            <a:ext cx="1260389" cy="350819"/>
          </a:xfrm>
          <a:prstGeom prst="roundRect">
            <a:avLst>
              <a:gd name="adj" fmla="val 40149"/>
            </a:avLst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컨브넷의</a:t>
            </a:r>
            <a:r>
              <a:rPr lang="ko-KR" altLang="en-US" sz="1200" dirty="0" smtClean="0"/>
              <a:t> 성질</a:t>
            </a:r>
            <a:endParaRPr lang="ko-KR" altLang="en-US" sz="1200" dirty="0"/>
          </a:p>
        </p:txBody>
      </p:sp>
      <p:pic>
        <p:nvPicPr>
          <p:cNvPr id="1028" name="Picture 4" descr="https://drek4537l1klr.cloudfront.net/chollet/Figures/05fig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53" y="4334662"/>
            <a:ext cx="3021248" cy="245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809" y="4978480"/>
            <a:ext cx="5000625" cy="4286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21809" y="4643415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0</a:t>
            </a:r>
            <a:r>
              <a:rPr lang="ko-KR" altLang="en-US" sz="1400"/>
              <a:t>번째 층 </a:t>
            </a:r>
            <a:r>
              <a:rPr lang="en-US" altLang="ko-KR" sz="1400"/>
              <a:t>16</a:t>
            </a:r>
            <a:r>
              <a:rPr lang="ko-KR" altLang="en-US" sz="1400"/>
              <a:t>번째 채널</a:t>
            </a:r>
            <a:endParaRPr lang="ko-KR" altLang="en-US" sz="14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37708" y="1920078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040" y="3930529"/>
            <a:ext cx="2660989" cy="25245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6037" y="876492"/>
            <a:ext cx="2570992" cy="2524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6548" y="1742668"/>
            <a:ext cx="5019675" cy="4000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937083" y="1427807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0</a:t>
            </a:r>
            <a:r>
              <a:rPr lang="ko-KR" altLang="en-US" sz="1400"/>
              <a:t>번째 층 </a:t>
            </a:r>
            <a:r>
              <a:rPr lang="en-US" altLang="ko-KR" sz="1400"/>
              <a:t>20</a:t>
            </a:r>
            <a:r>
              <a:rPr lang="ko-KR" altLang="en-US" sz="1400"/>
              <a:t>번째 채널</a:t>
            </a:r>
            <a:endParaRPr lang="ko-KR" altLang="en-US" sz="140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822434" y="5192792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4314825" cy="467834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시각화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7418" y="1183361"/>
            <a:ext cx="5212834" cy="1695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4559" y="3729022"/>
            <a:ext cx="5212834" cy="2595729"/>
          </a:xfrm>
          <a:prstGeom prst="rect">
            <a:avLst/>
          </a:prstGeom>
        </p:spPr>
      </p:pic>
      <p:sp>
        <p:nvSpPr>
          <p:cNvPr id="9" name="화살표: 아래쪽 8"/>
          <p:cNvSpPr/>
          <p:nvPr/>
        </p:nvSpPr>
        <p:spPr>
          <a:xfrm>
            <a:off x="8522563" y="3018408"/>
            <a:ext cx="177554" cy="56817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3080" y="3116062"/>
            <a:ext cx="148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상위층으로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+mj-ea"/>
                <a:ea typeface="+mj-ea"/>
              </a:rPr>
              <a:t>활성화 시각화 주목점</a:t>
            </a:r>
            <a:endParaRPr lang="ko-KR" altLang="en-US" sz="400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첫 번째 층의 특성 맵에는 거의 모든 정보가 유지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38224" y="3347859"/>
            <a:ext cx="688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상위층으로 갈수록 점점 추상화되고 시각적으로 이해하기 어려움</a:t>
            </a:r>
            <a:endParaRPr lang="ko-KR" altLang="en-US">
              <a:latin typeface="Bauhaus 93"/>
            </a:endParaRPr>
          </a:p>
          <a:p>
            <a:pPr lvl="0">
              <a:defRPr/>
            </a:pPr>
            <a:r>
              <a:rPr lang="en-US" altLang="ko-KR">
                <a:latin typeface="Bauhaus 93"/>
              </a:rPr>
              <a:t>  </a:t>
            </a:r>
            <a:r>
              <a:rPr lang="ko-KR" altLang="en-US">
                <a:latin typeface="Bauhaus 93"/>
              </a:rPr>
              <a:t>이미지의 각 클래스에 관한 정보를 가지게 됨</a:t>
            </a:r>
            <a:endParaRPr lang="en-US" altLang="ko-KR">
              <a:latin typeface="Bauhaus 93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8225" y="4420625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층이 깊어지면 특성 맵 중에 비어있는 것이 생김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5.4.2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컨브넷 필터 시각화하기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2533" y="2003621"/>
            <a:ext cx="3257550" cy="3324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+mj-ea"/>
                <a:ea typeface="+mj-ea"/>
              </a:rPr>
              <a:t>컨브넷 필터 시각화</a:t>
            </a:r>
            <a:endParaRPr lang="ko-KR" altLang="en-US" sz="400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2728" y="2197894"/>
            <a:ext cx="3584127" cy="361534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02729" y="2429169"/>
            <a:ext cx="3584126" cy="314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886854" y="2574524"/>
            <a:ext cx="1629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3"/>
            <a:ext cx="4885352" cy="20108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필터 시각화 위한 손실 텐서 정의</a:t>
            </a:r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937082" y="4083728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손실에 대한 그래디언트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7083" y="4338195"/>
            <a:ext cx="4885352" cy="5143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37082" y="5216397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그래디언트 정규화</a:t>
            </a:r>
            <a:endParaRPr lang="ko-KR" altLang="en-US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7081" y="5470864"/>
            <a:ext cx="4885351" cy="4191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105524" y="943489"/>
            <a:ext cx="2399284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Iterate</a:t>
            </a:r>
            <a:r>
              <a:rPr lang="ko-KR" altLang="en-US" sz="1400"/>
              <a:t>라는 객체 정의</a:t>
            </a:r>
            <a:endParaRPr lang="ko-KR" altLang="en-US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5524" y="1237709"/>
            <a:ext cx="4843011" cy="3429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105524" y="1905053"/>
            <a:ext cx="107715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경사상승법</a:t>
            </a:r>
            <a:endParaRPr lang="ko-KR" altLang="en-US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00310" y="2185491"/>
            <a:ext cx="4848225" cy="159938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05524" y="4379066"/>
            <a:ext cx="4620338" cy="188473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105524" y="4043750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텐서 형태로 반환하기 위한 함수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5158917" cy="425684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필터 시각화 위한 손실 텐서 정의</a:t>
            </a:r>
            <a:endParaRPr lang="ko-KR" altLang="en-US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3342" y="1753314"/>
            <a:ext cx="2838450" cy="2695575"/>
          </a:xfrm>
          <a:prstGeom prst="rect">
            <a:avLst/>
          </a:prstGeom>
        </p:spPr>
      </p:pic>
      <p:sp>
        <p:nvSpPr>
          <p:cNvPr id="9" name="화살표: 오른쪽 8"/>
          <p:cNvSpPr/>
          <p:nvPr/>
        </p:nvSpPr>
        <p:spPr>
          <a:xfrm>
            <a:off x="6388615" y="2965142"/>
            <a:ext cx="695766" cy="1331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필터 시각화 위한 손실 텐서 정의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53314"/>
            <a:ext cx="5158917" cy="4029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0756" y="1695252"/>
            <a:ext cx="1530597" cy="1335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32777" y="1695251"/>
            <a:ext cx="1608697" cy="1335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59985" y="4014358"/>
            <a:ext cx="1530597" cy="13352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71826" y="4014358"/>
            <a:ext cx="1530597" cy="1335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9367" y="1233417"/>
            <a:ext cx="160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Block1_conv1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65840" y="3583185"/>
            <a:ext cx="157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Block4_conv1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226789" y="1236759"/>
            <a:ext cx="157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Block2_conv1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592430" y="3584836"/>
            <a:ext cx="157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Block3_conv1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5.4.3  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클래스 활성화의 히트맵 시각화</a:t>
            </a: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8336" y="1921669"/>
            <a:ext cx="8334375" cy="3876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7761" y="1215628"/>
            <a:ext cx="227647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5.1.1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6237" y="1183361"/>
            <a:ext cx="5687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연산은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(feature map)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이라고 부르는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적용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공간 축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높이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너비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+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깊이 축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채널 축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6237" y="2160999"/>
            <a:ext cx="455801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RGB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3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컬러 채널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깊이 축의 차원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3 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빨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녹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MNIST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숫자같은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흑백 이미지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깊이 축의 차원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1 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회색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연산은 입력 특성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맵에서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작은 패치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(patch)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들 추출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같은 변환을 적용하여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출력 특성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(output feature map)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만듦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636522" y="3605212"/>
            <a:ext cx="2401119" cy="0"/>
          </a:xfrm>
          <a:prstGeom prst="line">
            <a:avLst/>
          </a:prstGeom>
          <a:ln w="12700">
            <a:solidFill>
              <a:srgbClr val="37C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719611" y="3836014"/>
            <a:ext cx="223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높이와 너비를 가진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76151" y="3605212"/>
            <a:ext cx="0" cy="241858"/>
          </a:xfrm>
          <a:prstGeom prst="straightConnector1">
            <a:avLst/>
          </a:prstGeom>
          <a:ln w="12700">
            <a:solidFill>
              <a:srgbClr val="37C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93958" y="4482375"/>
            <a:ext cx="4486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깊이 축의 채널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특정 컬러 의미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필터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(filter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6237" y="2160999"/>
            <a:ext cx="4558010" cy="755196"/>
          </a:xfrm>
          <a:prstGeom prst="rect">
            <a:avLst/>
          </a:prstGeom>
          <a:noFill/>
          <a:ln w="190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drek4537l1klr.cloudfront.net/chollet/Figures/05fig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639" y="1371600"/>
            <a:ext cx="40386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660933" y="3602394"/>
            <a:ext cx="4773185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MNIST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예제에서는 입력에 대해 </a:t>
            </a:r>
            <a:r>
              <a:rPr lang="en-US" altLang="ko-KR" sz="1200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32</a:t>
            </a:r>
            <a:r>
              <a:rPr lang="ko-KR" altLang="en-US" sz="1200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필터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적용함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32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출력 채널 각각은 </a:t>
            </a:r>
            <a:r>
              <a:rPr lang="en-US" altLang="ko-KR" sz="1200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26X26 </a:t>
            </a:r>
            <a:r>
              <a:rPr lang="ko-KR" altLang="en-US" sz="1200" u="sng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배열 값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가짐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=&gt;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입력에 대한 필터의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응답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(response map)</a:t>
            </a: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입력의 각 위치에서 필터 패턴에 대한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응답을 나타낸다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깊이 축에 있는 각 차원은 하나의 특성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필터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이고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2D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output[:, :, n]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은 입력에 대한 이 필터 응답을 나타내는 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공간상의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4334" y="1924657"/>
            <a:ext cx="5602380" cy="42882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4449" y="1147132"/>
            <a:ext cx="1943100" cy="38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9744" y="1528132"/>
            <a:ext cx="6241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각 특성맵의     와 특성맵          를 곱해서 히트맵을 구함  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4449" y="1507392"/>
            <a:ext cx="295275" cy="4476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6889" y="1556707"/>
            <a:ext cx="742950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34777"/>
            <a:ext cx="4200525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58869"/>
            <a:ext cx="123820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VGG16</a:t>
            </a:r>
            <a:r>
              <a:rPr lang="ko-KR" altLang="en-US" sz="1400"/>
              <a:t> 로드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12608" y="1147132"/>
            <a:ext cx="4281488" cy="2862263"/>
          </a:xfrm>
          <a:prstGeom prst="rect">
            <a:avLst/>
          </a:prstGeom>
        </p:spPr>
      </p:pic>
      <p:sp>
        <p:nvSpPr>
          <p:cNvPr id="9" name="화살표: 왼쪽 8"/>
          <p:cNvSpPr/>
          <p:nvPr/>
        </p:nvSpPr>
        <p:spPr>
          <a:xfrm>
            <a:off x="5290942" y="2272684"/>
            <a:ext cx="665975" cy="150798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637320" y="2423482"/>
            <a:ext cx="0" cy="168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09027" y="4072828"/>
            <a:ext cx="4678532" cy="2153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66538"/>
            <a:ext cx="4885356" cy="4121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해당 이미지 분류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274" y="2355805"/>
            <a:ext cx="9544050" cy="23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690" y="2593096"/>
            <a:ext cx="2047875" cy="723900"/>
          </a:xfrm>
          <a:prstGeom prst="rect">
            <a:avLst/>
          </a:prstGeom>
        </p:spPr>
      </p:pic>
      <p:cxnSp>
        <p:nvCxnSpPr>
          <p:cNvPr id="10" name="연결선: 꺾임 9"/>
          <p:cNvCxnSpPr/>
          <p:nvPr/>
        </p:nvCxnSpPr>
        <p:spPr>
          <a:xfrm rot="16200000" flipH="1">
            <a:off x="2157274" y="3277060"/>
            <a:ext cx="2299316" cy="12872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06932" y="5184559"/>
            <a:ext cx="203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386</a:t>
            </a:r>
            <a:r>
              <a:rPr lang="ko-KR" altLang="en-US"/>
              <a:t>번 인덱스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Grad-CAM </a:t>
            </a:r>
            <a:r>
              <a:rPr lang="ko-KR" altLang="en-US" sz="1400"/>
              <a:t>알고리즘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2" y="1753315"/>
            <a:ext cx="5158917" cy="3824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6844" y="1753314"/>
            <a:ext cx="3320484" cy="96082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56844" y="1458868"/>
            <a:ext cx="84478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전처리</a:t>
            </a:r>
            <a:endParaRPr lang="ko-KR" altLang="en-US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8087" y="3440097"/>
            <a:ext cx="2390775" cy="2371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9237" y="2991775"/>
            <a:ext cx="186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히트맵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937083" y="1458869"/>
            <a:ext cx="275602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원본 이미지에 히트맵 덧붇이기</a:t>
            </a:r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83" y="1747076"/>
            <a:ext cx="4876800" cy="3924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90441" y="1920641"/>
            <a:ext cx="286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Bauhaus 93"/>
              </a:rPr>
              <a:t>히트맵 시각화 기법의 의의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24052" y="2672081"/>
            <a:ext cx="5030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네트워크가 이 이미지에 코끼리가 있다고 인식하는 이유를 설명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224051" y="3736601"/>
            <a:ext cx="5030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아프리카 코끼리가 어디 있는지 설명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37083" y="1125929"/>
            <a:ext cx="20724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latin typeface="+mj-ea"/>
                <a:ea typeface="+mj-ea"/>
              </a:rPr>
              <a:t>5.5 </a:t>
            </a:r>
            <a:r>
              <a:rPr lang="ko-KR" altLang="en-US" sz="4000">
                <a:latin typeface="+mj-ea"/>
                <a:ea typeface="+mj-ea"/>
              </a:rPr>
              <a:t>정리</a:t>
            </a:r>
            <a:endParaRPr lang="ko-KR" altLang="en-US" sz="400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7083" y="2097731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컨브넷은 시각적인 분류 문제를 다루는 데 최상의 도구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7079" y="2678026"/>
            <a:ext cx="812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컨브넷은 우리가 보는 세상을 표현하기 위한 패턴의 계층 구조와 개념을 학습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37079" y="3260229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학습된 표현은 쉽게 분석 가능 컨브넷은 블랙박스가 아님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37081" y="3893314"/>
            <a:ext cx="736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이미지 분류 문제를 풀기 위해 자신만의 컨브넷을 처음부터 훈련 가능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37080" y="4526399"/>
            <a:ext cx="6640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과대적합을 줄이기 위해 데이터를 증식하는 방법 존재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37079" y="5159484"/>
            <a:ext cx="715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사전 훈련된 컨브넷을 사용해 특성추출과 미세조정 하는 법을 배움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37079" y="5792569"/>
            <a:ext cx="727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Bauhaus 93"/>
              </a:rPr>
              <a:t>•</a:t>
            </a:r>
            <a:r>
              <a:rPr lang="ko-KR" altLang="en-US">
                <a:latin typeface="Bauhaus 93"/>
              </a:rPr>
              <a:t> 클래스 활성화 히트맵을 포함하여 컨브넷이 학습한 필터 시각화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장</a:t>
            </a: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.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텍스트와 시퀀스를 위한 딥러닝</a:t>
            </a: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900" kern="0">
                <a:solidFill>
                  <a:prstClr val="white">
                    <a:lumMod val="75000"/>
                  </a:prstClr>
                </a:solidFill>
              </a:rPr>
              <a:t>김아름 안규호 이재홍 오정은 황유현</a:t>
            </a:r>
            <a:endParaRPr lang="ko-KR" altLang="en-US" sz="9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6.1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텍스트 데이터 다루기</a:t>
            </a: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9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"/>
          <p:cNvGrpSpPr/>
          <p:nvPr/>
        </p:nvGrpSpPr>
        <p:grpSpPr>
          <a:xfrm rot="0">
            <a:off x="4877018" y="1624017"/>
            <a:ext cx="5651328" cy="1095400"/>
            <a:chOff x="4877018" y="1624017"/>
            <a:chExt cx="5651328" cy="1095400"/>
          </a:xfrm>
        </p:grpSpPr>
        <p:sp>
          <p:nvSpPr>
            <p:cNvPr id="91" name=""/>
            <p:cNvSpPr/>
            <p:nvPr/>
          </p:nvSpPr>
          <p:spPr>
            <a:xfrm>
              <a:off x="4877018" y="16240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 sz="13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81527" y="1893749"/>
              <a:ext cx="4346819" cy="53544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가장 흔한 시퀀스 형태의 데이터</a:t>
              </a:r>
              <a:endParaRPr lang="ko-KR" alt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단어의 시퀀스 </a:t>
              </a:r>
              <a:r>
                <a:rPr lang="en-US" altLang="ko-KR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</a:t>
              </a: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문자의 시퀀스로 이해 가능</a:t>
              </a: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"/>
          <p:cNvGrpSpPr/>
          <p:nvPr/>
        </p:nvGrpSpPr>
        <p:grpSpPr>
          <a:xfrm rot="0">
            <a:off x="4877018" y="3191561"/>
            <a:ext cx="5651328" cy="1157605"/>
            <a:chOff x="4877018" y="3191561"/>
            <a:chExt cx="5651328" cy="1157605"/>
          </a:xfrm>
        </p:grpSpPr>
        <p:sp>
          <p:nvSpPr>
            <p:cNvPr id="91" name=""/>
            <p:cNvSpPr/>
            <p:nvPr/>
          </p:nvSpPr>
          <p:spPr>
            <a:xfrm>
              <a:off x="4877018" y="3191561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81527" y="3402411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기초적인 자연어 이해 문제 처리 가능</a:t>
              </a:r>
              <a:endParaRPr lang="ko-KR" alt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문서 분류</a:t>
              </a:r>
              <a:r>
                <a:rPr lang="en-US" altLang="ko-KR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감성 분석</a:t>
              </a:r>
              <a:r>
                <a:rPr lang="en-US" altLang="ko-KR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저자 식별</a:t>
              </a:r>
              <a:r>
                <a:rPr lang="en-US" altLang="ko-KR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질문 응답 등의 애플리케이션에 적합 </a:t>
              </a:r>
              <a:endParaRPr lang="ko-KR" altLang="en-US" sz="13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</a:t>
              </a: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딥러닝 모델은 문자 언어에 대한 통계적 구조를 만들어 텍스트 문제 해결</a:t>
              </a:r>
              <a:endParaRPr lang="ko-KR" altLang="en-US" sz="13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"/>
          <p:cNvGrpSpPr/>
          <p:nvPr/>
        </p:nvGrpSpPr>
        <p:grpSpPr>
          <a:xfrm rot="0">
            <a:off x="4877018" y="4793517"/>
            <a:ext cx="5651328" cy="1132200"/>
            <a:chOff x="4877018" y="4793517"/>
            <a:chExt cx="5651328" cy="1132200"/>
          </a:xfrm>
        </p:grpSpPr>
        <p:sp>
          <p:nvSpPr>
            <p:cNvPr id="91" name=""/>
            <p:cNvSpPr/>
            <p:nvPr/>
          </p:nvSpPr>
          <p:spPr>
            <a:xfrm>
              <a:off x="4877018" y="48303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500"/>
                <a:t>텍스트 벡터화</a:t>
              </a:r>
              <a:endParaRPr lang="ko-KR" altLang="en-US" sz="15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48506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81527" y="4793517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텍스트를 수치형 텐서로 변환하는 과정</a:t>
              </a:r>
              <a:endParaRPr lang="ko-KR" alt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3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딥러닝 모델은 수치형 텐서만 다룰 수 있기 때문에 텍스트 원본을 변환하는 과정이 필요함</a:t>
              </a: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 rot="0">
            <a:off x="1470155" y="1731769"/>
            <a:ext cx="2175185" cy="4134387"/>
            <a:chOff x="1045999" y="425890"/>
            <a:chExt cx="3149600" cy="5986462"/>
          </a:xfrm>
        </p:grpSpPr>
        <p:grpSp>
          <p:nvGrpSpPr>
            <p:cNvPr id="90" name="Group 4"/>
            <p:cNvGrpSpPr>
              <a:grpSpLocks noChangeAspect="1"/>
            </p:cNvGrpSpPr>
            <p:nvPr/>
          </p:nvGrpSpPr>
          <p:grpSpPr>
            <a:xfrm rot="0">
              <a:off x="1045999" y="425890"/>
              <a:ext cx="3149600" cy="5986462"/>
              <a:chOff x="1080" y="1117"/>
              <a:chExt cx="1984" cy="3771"/>
            </a:xfrm>
            <a:solidFill>
              <a:srgbClr val="e8eff7"/>
            </a:solidFill>
          </p:grpSpPr>
          <p:sp>
            <p:nvSpPr>
              <p:cNvPr id="92" name="Freeform 5"/>
              <p:cNvSpPr/>
              <p:nvPr/>
            </p:nvSpPr>
            <p:spPr>
              <a:xfrm>
                <a:off x="3000" y="2362"/>
                <a:ext cx="64" cy="385"/>
              </a:xfrm>
              <a:custGeom>
                <a:avLst/>
                <a:gdLst>
                  <a:gd name="T0" fmla="*/ 0 w 384"/>
                  <a:gd name="T1" fmla="*/ 0 h 1155"/>
                  <a:gd name="T2" fmla="*/ 0 w 384"/>
                  <a:gd name="T3" fmla="*/ 1155 h 1155"/>
                  <a:gd name="T4" fmla="*/ 196 w 384"/>
                  <a:gd name="T5" fmla="*/ 1155 h 1155"/>
                  <a:gd name="T6" fmla="*/ 216 w 384"/>
                  <a:gd name="T7" fmla="*/ 1155 h 1155"/>
                  <a:gd name="T8" fmla="*/ 255 w 384"/>
                  <a:gd name="T9" fmla="*/ 1148 h 1155"/>
                  <a:gd name="T10" fmla="*/ 289 w 384"/>
                  <a:gd name="T11" fmla="*/ 1135 h 1155"/>
                  <a:gd name="T12" fmla="*/ 320 w 384"/>
                  <a:gd name="T13" fmla="*/ 1115 h 1155"/>
                  <a:gd name="T14" fmla="*/ 344 w 384"/>
                  <a:gd name="T15" fmla="*/ 1090 h 1155"/>
                  <a:gd name="T16" fmla="*/ 363 w 384"/>
                  <a:gd name="T17" fmla="*/ 1060 h 1155"/>
                  <a:gd name="T18" fmla="*/ 376 w 384"/>
                  <a:gd name="T19" fmla="*/ 1025 h 1155"/>
                  <a:gd name="T20" fmla="*/ 383 w 384"/>
                  <a:gd name="T21" fmla="*/ 988 h 1155"/>
                  <a:gd name="T22" fmla="*/ 384 w 384"/>
                  <a:gd name="T23" fmla="*/ 966 h 1155"/>
                  <a:gd name="T24" fmla="*/ 384 w 384"/>
                  <a:gd name="T25" fmla="*/ 189 h 1155"/>
                  <a:gd name="T26" fmla="*/ 383 w 384"/>
                  <a:gd name="T27" fmla="*/ 168 h 1155"/>
                  <a:gd name="T28" fmla="*/ 376 w 384"/>
                  <a:gd name="T29" fmla="*/ 130 h 1155"/>
                  <a:gd name="T30" fmla="*/ 363 w 384"/>
                  <a:gd name="T31" fmla="*/ 95 h 1155"/>
                  <a:gd name="T32" fmla="*/ 344 w 384"/>
                  <a:gd name="T33" fmla="*/ 65 h 1155"/>
                  <a:gd name="T34" fmla="*/ 320 w 384"/>
                  <a:gd name="T35" fmla="*/ 40 h 1155"/>
                  <a:gd name="T36" fmla="*/ 289 w 384"/>
                  <a:gd name="T37" fmla="*/ 22 h 1155"/>
                  <a:gd name="T38" fmla="*/ 255 w 384"/>
                  <a:gd name="T39" fmla="*/ 9 h 1155"/>
                  <a:gd name="T40" fmla="*/ 216 w 384"/>
                  <a:gd name="T41" fmla="*/ 1 h 1155"/>
                  <a:gd name="T42" fmla="*/ 196 w 384"/>
                  <a:gd name="T43" fmla="*/ 0 h 1155"/>
                  <a:gd name="T44" fmla="*/ 0 w 384"/>
                  <a:gd name="T45" fmla="*/ 0 h 1155"/>
                  <a:gd name="T46" fmla="*/ 0 w 384"/>
                  <a:gd name="T47" fmla="*/ 0 h 115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4" h="1155">
                    <a:moveTo>
                      <a:pt x="0" y="0"/>
                    </a:moveTo>
                    <a:lnTo>
                      <a:pt x="0" y="1155"/>
                    </a:lnTo>
                    <a:lnTo>
                      <a:pt x="196" y="1155"/>
                    </a:lnTo>
                    <a:lnTo>
                      <a:pt x="216" y="1155"/>
                    </a:lnTo>
                    <a:lnTo>
                      <a:pt x="255" y="1148"/>
                    </a:lnTo>
                    <a:lnTo>
                      <a:pt x="289" y="1135"/>
                    </a:lnTo>
                    <a:lnTo>
                      <a:pt x="320" y="1115"/>
                    </a:lnTo>
                    <a:lnTo>
                      <a:pt x="344" y="1090"/>
                    </a:lnTo>
                    <a:lnTo>
                      <a:pt x="363" y="1060"/>
                    </a:lnTo>
                    <a:lnTo>
                      <a:pt x="376" y="1025"/>
                    </a:lnTo>
                    <a:lnTo>
                      <a:pt x="383" y="988"/>
                    </a:lnTo>
                    <a:lnTo>
                      <a:pt x="384" y="966"/>
                    </a:lnTo>
                    <a:lnTo>
                      <a:pt x="384" y="189"/>
                    </a:lnTo>
                    <a:lnTo>
                      <a:pt x="383" y="168"/>
                    </a:lnTo>
                    <a:lnTo>
                      <a:pt x="376" y="130"/>
                    </a:lnTo>
                    <a:lnTo>
                      <a:pt x="363" y="95"/>
                    </a:lnTo>
                    <a:lnTo>
                      <a:pt x="344" y="65"/>
                    </a:lnTo>
                    <a:lnTo>
                      <a:pt x="320" y="40"/>
                    </a:lnTo>
                    <a:lnTo>
                      <a:pt x="289" y="22"/>
                    </a:lnTo>
                    <a:lnTo>
                      <a:pt x="255" y="9"/>
                    </a:lnTo>
                    <a:lnTo>
                      <a:pt x="216" y="1"/>
                    </a:lnTo>
                    <a:lnTo>
                      <a:pt x="19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"/>
              <p:cNvSpPr/>
              <p:nvPr/>
            </p:nvSpPr>
            <p:spPr>
              <a:xfrm>
                <a:off x="2963" y="3003"/>
                <a:ext cx="101" cy="640"/>
              </a:xfrm>
              <a:custGeom>
                <a:avLst/>
                <a:gdLst>
                  <a:gd name="T0" fmla="*/ 0 w 302"/>
                  <a:gd name="T1" fmla="*/ 1920 h 1920"/>
                  <a:gd name="T2" fmla="*/ 114 w 302"/>
                  <a:gd name="T3" fmla="*/ 1920 h 1920"/>
                  <a:gd name="T4" fmla="*/ 135 w 302"/>
                  <a:gd name="T5" fmla="*/ 1920 h 1920"/>
                  <a:gd name="T6" fmla="*/ 174 w 302"/>
                  <a:gd name="T7" fmla="*/ 1913 h 1920"/>
                  <a:gd name="T8" fmla="*/ 209 w 302"/>
                  <a:gd name="T9" fmla="*/ 1900 h 1920"/>
                  <a:gd name="T10" fmla="*/ 238 w 302"/>
                  <a:gd name="T11" fmla="*/ 1880 h 1920"/>
                  <a:gd name="T12" fmla="*/ 264 w 302"/>
                  <a:gd name="T13" fmla="*/ 1855 h 1920"/>
                  <a:gd name="T14" fmla="*/ 282 w 302"/>
                  <a:gd name="T15" fmla="*/ 1825 h 1920"/>
                  <a:gd name="T16" fmla="*/ 295 w 302"/>
                  <a:gd name="T17" fmla="*/ 1790 h 1920"/>
                  <a:gd name="T18" fmla="*/ 302 w 302"/>
                  <a:gd name="T19" fmla="*/ 1753 h 1920"/>
                  <a:gd name="T20" fmla="*/ 302 w 302"/>
                  <a:gd name="T21" fmla="*/ 1731 h 1920"/>
                  <a:gd name="T22" fmla="*/ 302 w 302"/>
                  <a:gd name="T23" fmla="*/ 189 h 1920"/>
                  <a:gd name="T24" fmla="*/ 302 w 302"/>
                  <a:gd name="T25" fmla="*/ 167 h 1920"/>
                  <a:gd name="T26" fmla="*/ 295 w 302"/>
                  <a:gd name="T27" fmla="*/ 128 h 1920"/>
                  <a:gd name="T28" fmla="*/ 282 w 302"/>
                  <a:gd name="T29" fmla="*/ 94 h 1920"/>
                  <a:gd name="T30" fmla="*/ 264 w 302"/>
                  <a:gd name="T31" fmla="*/ 65 h 1920"/>
                  <a:gd name="T32" fmla="*/ 238 w 302"/>
                  <a:gd name="T33" fmla="*/ 39 h 1920"/>
                  <a:gd name="T34" fmla="*/ 209 w 302"/>
                  <a:gd name="T35" fmla="*/ 20 h 1920"/>
                  <a:gd name="T36" fmla="*/ 174 w 302"/>
                  <a:gd name="T37" fmla="*/ 7 h 1920"/>
                  <a:gd name="T38" fmla="*/ 135 w 302"/>
                  <a:gd name="T39" fmla="*/ 0 h 1920"/>
                  <a:gd name="T40" fmla="*/ 114 w 302"/>
                  <a:gd name="T41" fmla="*/ 0 h 1920"/>
                  <a:gd name="T42" fmla="*/ 0 w 302"/>
                  <a:gd name="T43" fmla="*/ 0 h 1920"/>
                  <a:gd name="T44" fmla="*/ 0 w 302"/>
                  <a:gd name="T45" fmla="*/ 1920 h 192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2" h="1920">
                    <a:moveTo>
                      <a:pt x="0" y="1920"/>
                    </a:moveTo>
                    <a:lnTo>
                      <a:pt x="114" y="1920"/>
                    </a:lnTo>
                    <a:lnTo>
                      <a:pt x="135" y="1920"/>
                    </a:lnTo>
                    <a:lnTo>
                      <a:pt x="174" y="1913"/>
                    </a:lnTo>
                    <a:lnTo>
                      <a:pt x="209" y="1900"/>
                    </a:lnTo>
                    <a:lnTo>
                      <a:pt x="238" y="1880"/>
                    </a:lnTo>
                    <a:lnTo>
                      <a:pt x="264" y="1855"/>
                    </a:lnTo>
                    <a:lnTo>
                      <a:pt x="282" y="1825"/>
                    </a:lnTo>
                    <a:lnTo>
                      <a:pt x="295" y="1790"/>
                    </a:lnTo>
                    <a:lnTo>
                      <a:pt x="302" y="1753"/>
                    </a:lnTo>
                    <a:lnTo>
                      <a:pt x="302" y="1731"/>
                    </a:lnTo>
                    <a:lnTo>
                      <a:pt x="302" y="189"/>
                    </a:lnTo>
                    <a:lnTo>
                      <a:pt x="302" y="167"/>
                    </a:lnTo>
                    <a:lnTo>
                      <a:pt x="295" y="128"/>
                    </a:lnTo>
                    <a:lnTo>
                      <a:pt x="282" y="94"/>
                    </a:lnTo>
                    <a:lnTo>
                      <a:pt x="264" y="65"/>
                    </a:lnTo>
                    <a:lnTo>
                      <a:pt x="238" y="39"/>
                    </a:lnTo>
                    <a:lnTo>
                      <a:pt x="209" y="20"/>
                    </a:lnTo>
                    <a:lnTo>
                      <a:pt x="174" y="7"/>
                    </a:lnTo>
                    <a:lnTo>
                      <a:pt x="135" y="0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192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"/>
              <p:cNvSpPr/>
              <p:nvPr/>
            </p:nvSpPr>
            <p:spPr>
              <a:xfrm>
                <a:off x="1081" y="1117"/>
                <a:ext cx="1918" cy="1118"/>
              </a:xfrm>
              <a:custGeom>
                <a:avLst/>
                <a:gdLst>
                  <a:gd name="T0" fmla="*/ 5750 w 5753"/>
                  <a:gd name="T1" fmla="*/ 3274 h 3353"/>
                  <a:gd name="T2" fmla="*/ 5698 w 5753"/>
                  <a:gd name="T3" fmla="*/ 2987 h 3353"/>
                  <a:gd name="T4" fmla="*/ 5594 w 5753"/>
                  <a:gd name="T5" fmla="*/ 2748 h 3353"/>
                  <a:gd name="T6" fmla="*/ 5444 w 5753"/>
                  <a:gd name="T7" fmla="*/ 2555 h 3353"/>
                  <a:gd name="T8" fmla="*/ 5303 w 5753"/>
                  <a:gd name="T9" fmla="*/ 2441 h 3353"/>
                  <a:gd name="T10" fmla="*/ 5200 w 5753"/>
                  <a:gd name="T11" fmla="*/ 2348 h 3353"/>
                  <a:gd name="T12" fmla="*/ 4995 w 5753"/>
                  <a:gd name="T13" fmla="*/ 2075 h 3353"/>
                  <a:gd name="T14" fmla="*/ 4874 w 5753"/>
                  <a:gd name="T15" fmla="*/ 1854 h 3353"/>
                  <a:gd name="T16" fmla="*/ 4819 w 5753"/>
                  <a:gd name="T17" fmla="*/ 1712 h 3353"/>
                  <a:gd name="T18" fmla="*/ 4749 w 5753"/>
                  <a:gd name="T19" fmla="*/ 1334 h 3353"/>
                  <a:gd name="T20" fmla="*/ 4718 w 5753"/>
                  <a:gd name="T21" fmla="*/ 876 h 3353"/>
                  <a:gd name="T22" fmla="*/ 4678 w 5753"/>
                  <a:gd name="T23" fmla="*/ 523 h 3353"/>
                  <a:gd name="T24" fmla="*/ 4628 w 5753"/>
                  <a:gd name="T25" fmla="*/ 363 h 3353"/>
                  <a:gd name="T26" fmla="*/ 4570 w 5753"/>
                  <a:gd name="T27" fmla="*/ 272 h 3353"/>
                  <a:gd name="T28" fmla="*/ 4491 w 5753"/>
                  <a:gd name="T29" fmla="*/ 206 h 3353"/>
                  <a:gd name="T30" fmla="*/ 4340 w 5753"/>
                  <a:gd name="T31" fmla="*/ 137 h 3353"/>
                  <a:gd name="T32" fmla="*/ 3981 w 5753"/>
                  <a:gd name="T33" fmla="*/ 56 h 3353"/>
                  <a:gd name="T34" fmla="*/ 3487 w 5753"/>
                  <a:gd name="T35" fmla="*/ 12 h 3353"/>
                  <a:gd name="T36" fmla="*/ 2876 w 5753"/>
                  <a:gd name="T37" fmla="*/ 0 h 3353"/>
                  <a:gd name="T38" fmla="*/ 2266 w 5753"/>
                  <a:gd name="T39" fmla="*/ 12 h 3353"/>
                  <a:gd name="T40" fmla="*/ 1772 w 5753"/>
                  <a:gd name="T41" fmla="*/ 56 h 3353"/>
                  <a:gd name="T42" fmla="*/ 1413 w 5753"/>
                  <a:gd name="T43" fmla="*/ 137 h 3353"/>
                  <a:gd name="T44" fmla="*/ 1261 w 5753"/>
                  <a:gd name="T45" fmla="*/ 206 h 3353"/>
                  <a:gd name="T46" fmla="*/ 1183 w 5753"/>
                  <a:gd name="T47" fmla="*/ 272 h 3353"/>
                  <a:gd name="T48" fmla="*/ 1125 w 5753"/>
                  <a:gd name="T49" fmla="*/ 363 h 3353"/>
                  <a:gd name="T50" fmla="*/ 1075 w 5753"/>
                  <a:gd name="T51" fmla="*/ 523 h 3353"/>
                  <a:gd name="T52" fmla="*/ 1034 w 5753"/>
                  <a:gd name="T53" fmla="*/ 876 h 3353"/>
                  <a:gd name="T54" fmla="*/ 1004 w 5753"/>
                  <a:gd name="T55" fmla="*/ 1334 h 3353"/>
                  <a:gd name="T56" fmla="*/ 934 w 5753"/>
                  <a:gd name="T57" fmla="*/ 1712 h 3353"/>
                  <a:gd name="T58" fmla="*/ 879 w 5753"/>
                  <a:gd name="T59" fmla="*/ 1854 h 3353"/>
                  <a:gd name="T60" fmla="*/ 722 w 5753"/>
                  <a:gd name="T61" fmla="*/ 2120 h 3353"/>
                  <a:gd name="T62" fmla="*/ 453 w 5753"/>
                  <a:gd name="T63" fmla="*/ 2430 h 3353"/>
                  <a:gd name="T64" fmla="*/ 333 w 5753"/>
                  <a:gd name="T65" fmla="*/ 2533 h 3353"/>
                  <a:gd name="T66" fmla="*/ 190 w 5753"/>
                  <a:gd name="T67" fmla="*/ 2703 h 3353"/>
                  <a:gd name="T68" fmla="*/ 84 w 5753"/>
                  <a:gd name="T69" fmla="*/ 2911 h 3353"/>
                  <a:gd name="T70" fmla="*/ 19 w 5753"/>
                  <a:gd name="T71" fmla="*/ 3151 h 3353"/>
                  <a:gd name="T72" fmla="*/ 0 w 5753"/>
                  <a:gd name="T73" fmla="*/ 3353 h 3353"/>
                  <a:gd name="T74" fmla="*/ 5753 w 5753"/>
                  <a:gd name="T75" fmla="*/ 3353 h 33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3">
                    <a:moveTo>
                      <a:pt x="5753" y="3353"/>
                    </a:moveTo>
                    <a:lnTo>
                      <a:pt x="5750" y="3274"/>
                    </a:lnTo>
                    <a:lnTo>
                      <a:pt x="5730" y="3124"/>
                    </a:lnTo>
                    <a:lnTo>
                      <a:pt x="5698" y="2987"/>
                    </a:lnTo>
                    <a:lnTo>
                      <a:pt x="5652" y="2862"/>
                    </a:lnTo>
                    <a:lnTo>
                      <a:pt x="5594" y="2748"/>
                    </a:lnTo>
                    <a:lnTo>
                      <a:pt x="5524" y="2646"/>
                    </a:lnTo>
                    <a:lnTo>
                      <a:pt x="5444" y="2555"/>
                    </a:lnTo>
                    <a:lnTo>
                      <a:pt x="5354" y="2476"/>
                    </a:lnTo>
                    <a:lnTo>
                      <a:pt x="5303" y="2441"/>
                    </a:lnTo>
                    <a:lnTo>
                      <a:pt x="5267" y="2412"/>
                    </a:lnTo>
                    <a:lnTo>
                      <a:pt x="5200" y="2348"/>
                    </a:lnTo>
                    <a:lnTo>
                      <a:pt x="5103" y="2237"/>
                    </a:lnTo>
                    <a:lnTo>
                      <a:pt x="4995" y="2075"/>
                    </a:lnTo>
                    <a:lnTo>
                      <a:pt x="4907" y="1920"/>
                    </a:lnTo>
                    <a:lnTo>
                      <a:pt x="4874" y="1854"/>
                    </a:lnTo>
                    <a:lnTo>
                      <a:pt x="4852" y="1807"/>
                    </a:lnTo>
                    <a:lnTo>
                      <a:pt x="4819" y="1712"/>
                    </a:lnTo>
                    <a:lnTo>
                      <a:pt x="4780" y="1557"/>
                    </a:lnTo>
                    <a:lnTo>
                      <a:pt x="4749" y="1334"/>
                    </a:lnTo>
                    <a:lnTo>
                      <a:pt x="4731" y="1103"/>
                    </a:lnTo>
                    <a:lnTo>
                      <a:pt x="4718" y="876"/>
                    </a:lnTo>
                    <a:lnTo>
                      <a:pt x="4701" y="664"/>
                    </a:lnTo>
                    <a:lnTo>
                      <a:pt x="4678" y="523"/>
                    </a:lnTo>
                    <a:lnTo>
                      <a:pt x="4655" y="438"/>
                    </a:lnTo>
                    <a:lnTo>
                      <a:pt x="4628" y="363"/>
                    </a:lnTo>
                    <a:lnTo>
                      <a:pt x="4592" y="298"/>
                    </a:lnTo>
                    <a:lnTo>
                      <a:pt x="4570" y="272"/>
                    </a:lnTo>
                    <a:lnTo>
                      <a:pt x="4549" y="249"/>
                    </a:lnTo>
                    <a:lnTo>
                      <a:pt x="4491" y="206"/>
                    </a:lnTo>
                    <a:lnTo>
                      <a:pt x="4422" y="170"/>
                    </a:lnTo>
                    <a:lnTo>
                      <a:pt x="4340" y="137"/>
                    </a:lnTo>
                    <a:lnTo>
                      <a:pt x="4200" y="96"/>
                    </a:lnTo>
                    <a:lnTo>
                      <a:pt x="3981" y="56"/>
                    </a:lnTo>
                    <a:lnTo>
                      <a:pt x="3741" y="29"/>
                    </a:lnTo>
                    <a:lnTo>
                      <a:pt x="3487" y="12"/>
                    </a:lnTo>
                    <a:lnTo>
                      <a:pt x="3108" y="0"/>
                    </a:lnTo>
                    <a:lnTo>
                      <a:pt x="2876" y="0"/>
                    </a:lnTo>
                    <a:lnTo>
                      <a:pt x="2646" y="0"/>
                    </a:lnTo>
                    <a:lnTo>
                      <a:pt x="2266" y="12"/>
                    </a:lnTo>
                    <a:lnTo>
                      <a:pt x="2014" y="29"/>
                    </a:lnTo>
                    <a:lnTo>
                      <a:pt x="1772" y="56"/>
                    </a:lnTo>
                    <a:lnTo>
                      <a:pt x="1553" y="96"/>
                    </a:lnTo>
                    <a:lnTo>
                      <a:pt x="1413" y="137"/>
                    </a:lnTo>
                    <a:lnTo>
                      <a:pt x="1331" y="170"/>
                    </a:lnTo>
                    <a:lnTo>
                      <a:pt x="1261" y="206"/>
                    </a:lnTo>
                    <a:lnTo>
                      <a:pt x="1204" y="249"/>
                    </a:lnTo>
                    <a:lnTo>
                      <a:pt x="1183" y="272"/>
                    </a:lnTo>
                    <a:lnTo>
                      <a:pt x="1161" y="298"/>
                    </a:lnTo>
                    <a:lnTo>
                      <a:pt x="1125" y="363"/>
                    </a:lnTo>
                    <a:lnTo>
                      <a:pt x="1096" y="438"/>
                    </a:lnTo>
                    <a:lnTo>
                      <a:pt x="1075" y="523"/>
                    </a:lnTo>
                    <a:lnTo>
                      <a:pt x="1052" y="664"/>
                    </a:lnTo>
                    <a:lnTo>
                      <a:pt x="1034" y="876"/>
                    </a:lnTo>
                    <a:lnTo>
                      <a:pt x="1021" y="1103"/>
                    </a:lnTo>
                    <a:lnTo>
                      <a:pt x="1004" y="1334"/>
                    </a:lnTo>
                    <a:lnTo>
                      <a:pt x="972" y="1557"/>
                    </a:lnTo>
                    <a:lnTo>
                      <a:pt x="934" y="1712"/>
                    </a:lnTo>
                    <a:lnTo>
                      <a:pt x="900" y="1807"/>
                    </a:lnTo>
                    <a:lnTo>
                      <a:pt x="879" y="1854"/>
                    </a:lnTo>
                    <a:lnTo>
                      <a:pt x="831" y="1946"/>
                    </a:lnTo>
                    <a:lnTo>
                      <a:pt x="722" y="2120"/>
                    </a:lnTo>
                    <a:lnTo>
                      <a:pt x="595" y="2281"/>
                    </a:lnTo>
                    <a:lnTo>
                      <a:pt x="453" y="2430"/>
                    </a:lnTo>
                    <a:lnTo>
                      <a:pt x="373" y="2497"/>
                    </a:lnTo>
                    <a:lnTo>
                      <a:pt x="333" y="2533"/>
                    </a:lnTo>
                    <a:lnTo>
                      <a:pt x="257" y="2614"/>
                    </a:lnTo>
                    <a:lnTo>
                      <a:pt x="190" y="2703"/>
                    </a:lnTo>
                    <a:lnTo>
                      <a:pt x="133" y="2803"/>
                    </a:lnTo>
                    <a:lnTo>
                      <a:pt x="84" y="2911"/>
                    </a:lnTo>
                    <a:lnTo>
                      <a:pt x="46" y="3027"/>
                    </a:lnTo>
                    <a:lnTo>
                      <a:pt x="19" y="3151"/>
                    </a:lnTo>
                    <a:lnTo>
                      <a:pt x="3" y="3284"/>
                    </a:lnTo>
                    <a:lnTo>
                      <a:pt x="0" y="3353"/>
                    </a:lnTo>
                    <a:lnTo>
                      <a:pt x="5753" y="3353"/>
                    </a:lnTo>
                    <a:lnTo>
                      <a:pt x="5753" y="335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0"/>
              <p:cNvSpPr/>
              <p:nvPr/>
            </p:nvSpPr>
            <p:spPr>
              <a:xfrm>
                <a:off x="1081" y="3771"/>
                <a:ext cx="1918" cy="1117"/>
              </a:xfrm>
              <a:custGeom>
                <a:avLst/>
                <a:gdLst>
                  <a:gd name="T0" fmla="*/ 5750 w 5753"/>
                  <a:gd name="T1" fmla="*/ 79 h 3352"/>
                  <a:gd name="T2" fmla="*/ 5698 w 5753"/>
                  <a:gd name="T3" fmla="*/ 364 h 3352"/>
                  <a:gd name="T4" fmla="*/ 5594 w 5753"/>
                  <a:gd name="T5" fmla="*/ 603 h 3352"/>
                  <a:gd name="T6" fmla="*/ 5444 w 5753"/>
                  <a:gd name="T7" fmla="*/ 797 h 3352"/>
                  <a:gd name="T8" fmla="*/ 5303 w 5753"/>
                  <a:gd name="T9" fmla="*/ 911 h 3352"/>
                  <a:gd name="T10" fmla="*/ 5200 w 5753"/>
                  <a:gd name="T11" fmla="*/ 1003 h 3352"/>
                  <a:gd name="T12" fmla="*/ 4995 w 5753"/>
                  <a:gd name="T13" fmla="*/ 1276 h 3352"/>
                  <a:gd name="T14" fmla="*/ 4874 w 5753"/>
                  <a:gd name="T15" fmla="*/ 1499 h 3352"/>
                  <a:gd name="T16" fmla="*/ 4819 w 5753"/>
                  <a:gd name="T17" fmla="*/ 1640 h 3352"/>
                  <a:gd name="T18" fmla="*/ 4749 w 5753"/>
                  <a:gd name="T19" fmla="*/ 2019 h 3352"/>
                  <a:gd name="T20" fmla="*/ 4718 w 5753"/>
                  <a:gd name="T21" fmla="*/ 2475 h 3352"/>
                  <a:gd name="T22" fmla="*/ 4678 w 5753"/>
                  <a:gd name="T23" fmla="*/ 2830 h 3352"/>
                  <a:gd name="T24" fmla="*/ 4628 w 5753"/>
                  <a:gd name="T25" fmla="*/ 2990 h 3352"/>
                  <a:gd name="T26" fmla="*/ 4570 w 5753"/>
                  <a:gd name="T27" fmla="*/ 3080 h 3352"/>
                  <a:gd name="T28" fmla="*/ 4491 w 5753"/>
                  <a:gd name="T29" fmla="*/ 3145 h 3352"/>
                  <a:gd name="T30" fmla="*/ 4340 w 5753"/>
                  <a:gd name="T31" fmla="*/ 3214 h 3352"/>
                  <a:gd name="T32" fmla="*/ 3981 w 5753"/>
                  <a:gd name="T33" fmla="*/ 3296 h 3352"/>
                  <a:gd name="T34" fmla="*/ 3487 w 5753"/>
                  <a:gd name="T35" fmla="*/ 3339 h 3352"/>
                  <a:gd name="T36" fmla="*/ 2876 w 5753"/>
                  <a:gd name="T37" fmla="*/ 3352 h 3352"/>
                  <a:gd name="T38" fmla="*/ 2266 w 5753"/>
                  <a:gd name="T39" fmla="*/ 3339 h 3352"/>
                  <a:gd name="T40" fmla="*/ 1772 w 5753"/>
                  <a:gd name="T41" fmla="*/ 3296 h 3352"/>
                  <a:gd name="T42" fmla="*/ 1413 w 5753"/>
                  <a:gd name="T43" fmla="*/ 3214 h 3352"/>
                  <a:gd name="T44" fmla="*/ 1261 w 5753"/>
                  <a:gd name="T45" fmla="*/ 3145 h 3352"/>
                  <a:gd name="T46" fmla="*/ 1183 w 5753"/>
                  <a:gd name="T47" fmla="*/ 3080 h 3352"/>
                  <a:gd name="T48" fmla="*/ 1125 w 5753"/>
                  <a:gd name="T49" fmla="*/ 2990 h 3352"/>
                  <a:gd name="T50" fmla="*/ 1075 w 5753"/>
                  <a:gd name="T51" fmla="*/ 2830 h 3352"/>
                  <a:gd name="T52" fmla="*/ 1034 w 5753"/>
                  <a:gd name="T53" fmla="*/ 2475 h 3352"/>
                  <a:gd name="T54" fmla="*/ 1004 w 5753"/>
                  <a:gd name="T55" fmla="*/ 2019 h 3352"/>
                  <a:gd name="T56" fmla="*/ 934 w 5753"/>
                  <a:gd name="T57" fmla="*/ 1640 h 3352"/>
                  <a:gd name="T58" fmla="*/ 879 w 5753"/>
                  <a:gd name="T59" fmla="*/ 1499 h 3352"/>
                  <a:gd name="T60" fmla="*/ 722 w 5753"/>
                  <a:gd name="T61" fmla="*/ 1231 h 3352"/>
                  <a:gd name="T62" fmla="*/ 453 w 5753"/>
                  <a:gd name="T63" fmla="*/ 921 h 3352"/>
                  <a:gd name="T64" fmla="*/ 333 w 5753"/>
                  <a:gd name="T65" fmla="*/ 818 h 3352"/>
                  <a:gd name="T66" fmla="*/ 190 w 5753"/>
                  <a:gd name="T67" fmla="*/ 648 h 3352"/>
                  <a:gd name="T68" fmla="*/ 84 w 5753"/>
                  <a:gd name="T69" fmla="*/ 440 h 3352"/>
                  <a:gd name="T70" fmla="*/ 19 w 5753"/>
                  <a:gd name="T71" fmla="*/ 200 h 3352"/>
                  <a:gd name="T72" fmla="*/ 0 w 5753"/>
                  <a:gd name="T73" fmla="*/ 0 h 3352"/>
                  <a:gd name="T74" fmla="*/ 5753 w 5753"/>
                  <a:gd name="T75" fmla="*/ 0 h 335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53" h="3352">
                    <a:moveTo>
                      <a:pt x="5753" y="0"/>
                    </a:moveTo>
                    <a:lnTo>
                      <a:pt x="5750" y="79"/>
                    </a:lnTo>
                    <a:lnTo>
                      <a:pt x="5730" y="227"/>
                    </a:lnTo>
                    <a:lnTo>
                      <a:pt x="5698" y="364"/>
                    </a:lnTo>
                    <a:lnTo>
                      <a:pt x="5652" y="489"/>
                    </a:lnTo>
                    <a:lnTo>
                      <a:pt x="5594" y="603"/>
                    </a:lnTo>
                    <a:lnTo>
                      <a:pt x="5524" y="707"/>
                    </a:lnTo>
                    <a:lnTo>
                      <a:pt x="5444" y="797"/>
                    </a:lnTo>
                    <a:lnTo>
                      <a:pt x="5354" y="877"/>
                    </a:lnTo>
                    <a:lnTo>
                      <a:pt x="5303" y="911"/>
                    </a:lnTo>
                    <a:lnTo>
                      <a:pt x="5267" y="939"/>
                    </a:lnTo>
                    <a:lnTo>
                      <a:pt x="5200" y="1003"/>
                    </a:lnTo>
                    <a:lnTo>
                      <a:pt x="5103" y="1114"/>
                    </a:lnTo>
                    <a:lnTo>
                      <a:pt x="4995" y="1276"/>
                    </a:lnTo>
                    <a:lnTo>
                      <a:pt x="4907" y="1431"/>
                    </a:lnTo>
                    <a:lnTo>
                      <a:pt x="4874" y="1499"/>
                    </a:lnTo>
                    <a:lnTo>
                      <a:pt x="4852" y="1544"/>
                    </a:lnTo>
                    <a:lnTo>
                      <a:pt x="4819" y="1640"/>
                    </a:lnTo>
                    <a:lnTo>
                      <a:pt x="4780" y="1796"/>
                    </a:lnTo>
                    <a:lnTo>
                      <a:pt x="4749" y="2019"/>
                    </a:lnTo>
                    <a:lnTo>
                      <a:pt x="4731" y="2249"/>
                    </a:lnTo>
                    <a:lnTo>
                      <a:pt x="4718" y="2475"/>
                    </a:lnTo>
                    <a:lnTo>
                      <a:pt x="4701" y="2687"/>
                    </a:lnTo>
                    <a:lnTo>
                      <a:pt x="4678" y="2830"/>
                    </a:lnTo>
                    <a:lnTo>
                      <a:pt x="4655" y="2915"/>
                    </a:lnTo>
                    <a:lnTo>
                      <a:pt x="4628" y="2990"/>
                    </a:lnTo>
                    <a:lnTo>
                      <a:pt x="4592" y="3053"/>
                    </a:lnTo>
                    <a:lnTo>
                      <a:pt x="4570" y="3080"/>
                    </a:lnTo>
                    <a:lnTo>
                      <a:pt x="4549" y="3103"/>
                    </a:lnTo>
                    <a:lnTo>
                      <a:pt x="4491" y="3145"/>
                    </a:lnTo>
                    <a:lnTo>
                      <a:pt x="4422" y="3182"/>
                    </a:lnTo>
                    <a:lnTo>
                      <a:pt x="4340" y="3214"/>
                    </a:lnTo>
                    <a:lnTo>
                      <a:pt x="4200" y="3256"/>
                    </a:lnTo>
                    <a:lnTo>
                      <a:pt x="3981" y="3296"/>
                    </a:lnTo>
                    <a:lnTo>
                      <a:pt x="3741" y="3324"/>
                    </a:lnTo>
                    <a:lnTo>
                      <a:pt x="3487" y="3339"/>
                    </a:lnTo>
                    <a:lnTo>
                      <a:pt x="3108" y="3351"/>
                    </a:lnTo>
                    <a:lnTo>
                      <a:pt x="2876" y="3352"/>
                    </a:lnTo>
                    <a:lnTo>
                      <a:pt x="2646" y="3351"/>
                    </a:lnTo>
                    <a:lnTo>
                      <a:pt x="2266" y="3339"/>
                    </a:lnTo>
                    <a:lnTo>
                      <a:pt x="2014" y="3324"/>
                    </a:lnTo>
                    <a:lnTo>
                      <a:pt x="1772" y="3296"/>
                    </a:lnTo>
                    <a:lnTo>
                      <a:pt x="1553" y="3256"/>
                    </a:lnTo>
                    <a:lnTo>
                      <a:pt x="1413" y="3214"/>
                    </a:lnTo>
                    <a:lnTo>
                      <a:pt x="1331" y="3182"/>
                    </a:lnTo>
                    <a:lnTo>
                      <a:pt x="1261" y="3145"/>
                    </a:lnTo>
                    <a:lnTo>
                      <a:pt x="1204" y="3103"/>
                    </a:lnTo>
                    <a:lnTo>
                      <a:pt x="1183" y="3080"/>
                    </a:lnTo>
                    <a:lnTo>
                      <a:pt x="1161" y="3053"/>
                    </a:lnTo>
                    <a:lnTo>
                      <a:pt x="1125" y="2990"/>
                    </a:lnTo>
                    <a:lnTo>
                      <a:pt x="1096" y="2915"/>
                    </a:lnTo>
                    <a:lnTo>
                      <a:pt x="1075" y="2830"/>
                    </a:lnTo>
                    <a:lnTo>
                      <a:pt x="1052" y="2687"/>
                    </a:lnTo>
                    <a:lnTo>
                      <a:pt x="1034" y="2475"/>
                    </a:lnTo>
                    <a:lnTo>
                      <a:pt x="1021" y="2249"/>
                    </a:lnTo>
                    <a:lnTo>
                      <a:pt x="1004" y="2019"/>
                    </a:lnTo>
                    <a:lnTo>
                      <a:pt x="972" y="1796"/>
                    </a:lnTo>
                    <a:lnTo>
                      <a:pt x="934" y="1640"/>
                    </a:lnTo>
                    <a:lnTo>
                      <a:pt x="900" y="1544"/>
                    </a:lnTo>
                    <a:lnTo>
                      <a:pt x="879" y="1499"/>
                    </a:lnTo>
                    <a:lnTo>
                      <a:pt x="831" y="1407"/>
                    </a:lnTo>
                    <a:lnTo>
                      <a:pt x="722" y="1231"/>
                    </a:lnTo>
                    <a:lnTo>
                      <a:pt x="595" y="1070"/>
                    </a:lnTo>
                    <a:lnTo>
                      <a:pt x="453" y="921"/>
                    </a:lnTo>
                    <a:lnTo>
                      <a:pt x="373" y="854"/>
                    </a:lnTo>
                    <a:lnTo>
                      <a:pt x="333" y="818"/>
                    </a:lnTo>
                    <a:lnTo>
                      <a:pt x="257" y="738"/>
                    </a:lnTo>
                    <a:lnTo>
                      <a:pt x="190" y="648"/>
                    </a:lnTo>
                    <a:lnTo>
                      <a:pt x="133" y="548"/>
                    </a:lnTo>
                    <a:lnTo>
                      <a:pt x="84" y="440"/>
                    </a:lnTo>
                    <a:lnTo>
                      <a:pt x="46" y="324"/>
                    </a:lnTo>
                    <a:lnTo>
                      <a:pt x="19" y="200"/>
                    </a:lnTo>
                    <a:lnTo>
                      <a:pt x="3" y="69"/>
                    </a:lnTo>
                    <a:lnTo>
                      <a:pt x="0" y="0"/>
                    </a:lnTo>
                    <a:lnTo>
                      <a:pt x="5753" y="0"/>
                    </a:lnTo>
                    <a:lnTo>
                      <a:pt x="5753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"/>
              <p:cNvSpPr/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152 w 5761"/>
                  <a:gd name="T1" fmla="*/ 0 h 6913"/>
                  <a:gd name="T2" fmla="*/ 976 w 5761"/>
                  <a:gd name="T3" fmla="*/ 13 h 6913"/>
                  <a:gd name="T4" fmla="*/ 756 w 5761"/>
                  <a:gd name="T5" fmla="*/ 69 h 6913"/>
                  <a:gd name="T6" fmla="*/ 554 w 5761"/>
                  <a:gd name="T7" fmla="*/ 165 h 6913"/>
                  <a:gd name="T8" fmla="*/ 377 w 5761"/>
                  <a:gd name="T9" fmla="*/ 298 h 6913"/>
                  <a:gd name="T10" fmla="*/ 229 w 5761"/>
                  <a:gd name="T11" fmla="*/ 462 h 6913"/>
                  <a:gd name="T12" fmla="*/ 114 w 5761"/>
                  <a:gd name="T13" fmla="*/ 652 h 6913"/>
                  <a:gd name="T14" fmla="*/ 36 w 5761"/>
                  <a:gd name="T15" fmla="*/ 864 h 6913"/>
                  <a:gd name="T16" fmla="*/ 1 w 5761"/>
                  <a:gd name="T17" fmla="*/ 1091 h 6913"/>
                  <a:gd name="T18" fmla="*/ 0 w 5761"/>
                  <a:gd name="T19" fmla="*/ 3456 h 6913"/>
                  <a:gd name="T20" fmla="*/ 1 w 5761"/>
                  <a:gd name="T21" fmla="*/ 5820 h 6913"/>
                  <a:gd name="T22" fmla="*/ 36 w 5761"/>
                  <a:gd name="T23" fmla="*/ 6049 h 6913"/>
                  <a:gd name="T24" fmla="*/ 114 w 5761"/>
                  <a:gd name="T25" fmla="*/ 6260 h 6913"/>
                  <a:gd name="T26" fmla="*/ 229 w 5761"/>
                  <a:gd name="T27" fmla="*/ 6450 h 6913"/>
                  <a:gd name="T28" fmla="*/ 377 w 5761"/>
                  <a:gd name="T29" fmla="*/ 6613 h 6913"/>
                  <a:gd name="T30" fmla="*/ 554 w 5761"/>
                  <a:gd name="T31" fmla="*/ 6746 h 6913"/>
                  <a:gd name="T32" fmla="*/ 756 w 5761"/>
                  <a:gd name="T33" fmla="*/ 6842 h 6913"/>
                  <a:gd name="T34" fmla="*/ 976 w 5761"/>
                  <a:gd name="T35" fmla="*/ 6900 h 6913"/>
                  <a:gd name="T36" fmla="*/ 1152 w 5761"/>
                  <a:gd name="T37" fmla="*/ 6913 h 6913"/>
                  <a:gd name="T38" fmla="*/ 4668 w 5761"/>
                  <a:gd name="T39" fmla="*/ 6911 h 6913"/>
                  <a:gd name="T40" fmla="*/ 4897 w 5761"/>
                  <a:gd name="T41" fmla="*/ 6877 h 6913"/>
                  <a:gd name="T42" fmla="*/ 5108 w 5761"/>
                  <a:gd name="T43" fmla="*/ 6799 h 6913"/>
                  <a:gd name="T44" fmla="*/ 5299 w 5761"/>
                  <a:gd name="T45" fmla="*/ 6684 h 6913"/>
                  <a:gd name="T46" fmla="*/ 5461 w 5761"/>
                  <a:gd name="T47" fmla="*/ 6535 h 6913"/>
                  <a:gd name="T48" fmla="*/ 5594 w 5761"/>
                  <a:gd name="T49" fmla="*/ 6358 h 6913"/>
                  <a:gd name="T50" fmla="*/ 5692 w 5761"/>
                  <a:gd name="T51" fmla="*/ 6157 h 6913"/>
                  <a:gd name="T52" fmla="*/ 5748 w 5761"/>
                  <a:gd name="T53" fmla="*/ 5936 h 6913"/>
                  <a:gd name="T54" fmla="*/ 5761 w 5761"/>
                  <a:gd name="T55" fmla="*/ 5761 h 6913"/>
                  <a:gd name="T56" fmla="*/ 5761 w 5761"/>
                  <a:gd name="T57" fmla="*/ 1152 h 6913"/>
                  <a:gd name="T58" fmla="*/ 5748 w 5761"/>
                  <a:gd name="T59" fmla="*/ 976 h 6913"/>
                  <a:gd name="T60" fmla="*/ 5692 w 5761"/>
                  <a:gd name="T61" fmla="*/ 756 h 6913"/>
                  <a:gd name="T62" fmla="*/ 5594 w 5761"/>
                  <a:gd name="T63" fmla="*/ 554 h 6913"/>
                  <a:gd name="T64" fmla="*/ 5461 w 5761"/>
                  <a:gd name="T65" fmla="*/ 377 h 6913"/>
                  <a:gd name="T66" fmla="*/ 5299 w 5761"/>
                  <a:gd name="T67" fmla="*/ 227 h 6913"/>
                  <a:gd name="T68" fmla="*/ 5108 w 5761"/>
                  <a:gd name="T69" fmla="*/ 112 h 6913"/>
                  <a:gd name="T70" fmla="*/ 4897 w 5761"/>
                  <a:gd name="T71" fmla="*/ 36 h 6913"/>
                  <a:gd name="T72" fmla="*/ 4668 w 5761"/>
                  <a:gd name="T73" fmla="*/ 0 h 69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</a:path>
                </a:pathLst>
              </a:custGeom>
              <a:solidFill>
                <a:srgbClr val="ecf1f7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"/>
              <p:cNvSpPr>
                <a:spLocks noEditPoints="1"/>
              </p:cNvSpPr>
              <p:nvPr/>
            </p:nvSpPr>
            <p:spPr>
              <a:xfrm>
                <a:off x="1080" y="1851"/>
                <a:ext cx="1920" cy="2304"/>
              </a:xfrm>
              <a:custGeom>
                <a:avLst/>
                <a:gdLst>
                  <a:gd name="T0" fmla="*/ 1093 w 5761"/>
                  <a:gd name="T1" fmla="*/ 0 h 6913"/>
                  <a:gd name="T2" fmla="*/ 756 w 5761"/>
                  <a:gd name="T3" fmla="*/ 69 h 6913"/>
                  <a:gd name="T4" fmla="*/ 462 w 5761"/>
                  <a:gd name="T5" fmla="*/ 227 h 6913"/>
                  <a:gd name="T6" fmla="*/ 229 w 5761"/>
                  <a:gd name="T7" fmla="*/ 462 h 6913"/>
                  <a:gd name="T8" fmla="*/ 69 w 5761"/>
                  <a:gd name="T9" fmla="*/ 756 h 6913"/>
                  <a:gd name="T10" fmla="*/ 1 w 5761"/>
                  <a:gd name="T11" fmla="*/ 1091 h 6913"/>
                  <a:gd name="T12" fmla="*/ 0 w 5761"/>
                  <a:gd name="T13" fmla="*/ 5761 h 6913"/>
                  <a:gd name="T14" fmla="*/ 36 w 5761"/>
                  <a:gd name="T15" fmla="*/ 6049 h 6913"/>
                  <a:gd name="T16" fmla="*/ 167 w 5761"/>
                  <a:gd name="T17" fmla="*/ 6358 h 6913"/>
                  <a:gd name="T18" fmla="*/ 377 w 5761"/>
                  <a:gd name="T19" fmla="*/ 6613 h 6913"/>
                  <a:gd name="T20" fmla="*/ 652 w 5761"/>
                  <a:gd name="T21" fmla="*/ 6799 h 6913"/>
                  <a:gd name="T22" fmla="*/ 976 w 5761"/>
                  <a:gd name="T23" fmla="*/ 6900 h 6913"/>
                  <a:gd name="T24" fmla="*/ 4609 w 5761"/>
                  <a:gd name="T25" fmla="*/ 6913 h 6913"/>
                  <a:gd name="T26" fmla="*/ 4897 w 5761"/>
                  <a:gd name="T27" fmla="*/ 6877 h 6913"/>
                  <a:gd name="T28" fmla="*/ 5206 w 5761"/>
                  <a:gd name="T29" fmla="*/ 6746 h 6913"/>
                  <a:gd name="T30" fmla="*/ 5461 w 5761"/>
                  <a:gd name="T31" fmla="*/ 6535 h 6913"/>
                  <a:gd name="T32" fmla="*/ 5647 w 5761"/>
                  <a:gd name="T33" fmla="*/ 6260 h 6913"/>
                  <a:gd name="T34" fmla="*/ 5748 w 5761"/>
                  <a:gd name="T35" fmla="*/ 5936 h 6913"/>
                  <a:gd name="T36" fmla="*/ 5761 w 5761"/>
                  <a:gd name="T37" fmla="*/ 3456 h 6913"/>
                  <a:gd name="T38" fmla="*/ 5748 w 5761"/>
                  <a:gd name="T39" fmla="*/ 976 h 6913"/>
                  <a:gd name="T40" fmla="*/ 5647 w 5761"/>
                  <a:gd name="T41" fmla="*/ 652 h 6913"/>
                  <a:gd name="T42" fmla="*/ 5461 w 5761"/>
                  <a:gd name="T43" fmla="*/ 377 h 6913"/>
                  <a:gd name="T44" fmla="*/ 5206 w 5761"/>
                  <a:gd name="T45" fmla="*/ 165 h 6913"/>
                  <a:gd name="T46" fmla="*/ 4897 w 5761"/>
                  <a:gd name="T47" fmla="*/ 36 h 6913"/>
                  <a:gd name="T48" fmla="*/ 4609 w 5761"/>
                  <a:gd name="T49" fmla="*/ 0 h 6913"/>
                  <a:gd name="T50" fmla="*/ 4725 w 5761"/>
                  <a:gd name="T51" fmla="*/ 391 h 6913"/>
                  <a:gd name="T52" fmla="*/ 4941 w 5761"/>
                  <a:gd name="T53" fmla="*/ 459 h 6913"/>
                  <a:gd name="T54" fmla="*/ 5126 w 5761"/>
                  <a:gd name="T55" fmla="*/ 583 h 6913"/>
                  <a:gd name="T56" fmla="*/ 5265 w 5761"/>
                  <a:gd name="T57" fmla="*/ 753 h 6913"/>
                  <a:gd name="T58" fmla="*/ 5353 w 5761"/>
                  <a:gd name="T59" fmla="*/ 960 h 6913"/>
                  <a:gd name="T60" fmla="*/ 5376 w 5761"/>
                  <a:gd name="T61" fmla="*/ 1152 h 6913"/>
                  <a:gd name="T62" fmla="*/ 5376 w 5761"/>
                  <a:gd name="T63" fmla="*/ 5799 h 6913"/>
                  <a:gd name="T64" fmla="*/ 5330 w 5761"/>
                  <a:gd name="T65" fmla="*/ 6024 h 6913"/>
                  <a:gd name="T66" fmla="*/ 5224 w 5761"/>
                  <a:gd name="T67" fmla="*/ 6220 h 6913"/>
                  <a:gd name="T68" fmla="*/ 5068 w 5761"/>
                  <a:gd name="T69" fmla="*/ 6376 h 6913"/>
                  <a:gd name="T70" fmla="*/ 4872 w 5761"/>
                  <a:gd name="T71" fmla="*/ 6482 h 6913"/>
                  <a:gd name="T72" fmla="*/ 4648 w 5761"/>
                  <a:gd name="T73" fmla="*/ 6528 h 6913"/>
                  <a:gd name="T74" fmla="*/ 1113 w 5761"/>
                  <a:gd name="T75" fmla="*/ 6528 h 6913"/>
                  <a:gd name="T76" fmla="*/ 889 w 5761"/>
                  <a:gd name="T77" fmla="*/ 6482 h 6913"/>
                  <a:gd name="T78" fmla="*/ 693 w 5761"/>
                  <a:gd name="T79" fmla="*/ 6376 h 6913"/>
                  <a:gd name="T80" fmla="*/ 537 w 5761"/>
                  <a:gd name="T81" fmla="*/ 6220 h 6913"/>
                  <a:gd name="T82" fmla="*/ 431 w 5761"/>
                  <a:gd name="T83" fmla="*/ 6024 h 6913"/>
                  <a:gd name="T84" fmla="*/ 385 w 5761"/>
                  <a:gd name="T85" fmla="*/ 5799 h 6913"/>
                  <a:gd name="T86" fmla="*/ 385 w 5761"/>
                  <a:gd name="T87" fmla="*/ 1152 h 6913"/>
                  <a:gd name="T88" fmla="*/ 408 w 5761"/>
                  <a:gd name="T89" fmla="*/ 960 h 6913"/>
                  <a:gd name="T90" fmla="*/ 495 w 5761"/>
                  <a:gd name="T91" fmla="*/ 753 h 6913"/>
                  <a:gd name="T92" fmla="*/ 635 w 5761"/>
                  <a:gd name="T93" fmla="*/ 583 h 6913"/>
                  <a:gd name="T94" fmla="*/ 819 w 5761"/>
                  <a:gd name="T95" fmla="*/ 459 h 6913"/>
                  <a:gd name="T96" fmla="*/ 1036 w 5761"/>
                  <a:gd name="T97" fmla="*/ 391 h 6913"/>
                  <a:gd name="T98" fmla="*/ 4609 w 5761"/>
                  <a:gd name="T99" fmla="*/ 383 h 69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761" h="6913">
                    <a:moveTo>
                      <a:pt x="4609" y="0"/>
                    </a:moveTo>
                    <a:lnTo>
                      <a:pt x="1152" y="0"/>
                    </a:lnTo>
                    <a:lnTo>
                      <a:pt x="1093" y="0"/>
                    </a:lnTo>
                    <a:lnTo>
                      <a:pt x="976" y="13"/>
                    </a:lnTo>
                    <a:lnTo>
                      <a:pt x="864" y="36"/>
                    </a:lnTo>
                    <a:lnTo>
                      <a:pt x="756" y="69"/>
                    </a:lnTo>
                    <a:lnTo>
                      <a:pt x="652" y="112"/>
                    </a:lnTo>
                    <a:lnTo>
                      <a:pt x="554" y="165"/>
                    </a:lnTo>
                    <a:lnTo>
                      <a:pt x="462" y="227"/>
                    </a:lnTo>
                    <a:lnTo>
                      <a:pt x="377" y="298"/>
                    </a:lnTo>
                    <a:lnTo>
                      <a:pt x="300" y="377"/>
                    </a:lnTo>
                    <a:lnTo>
                      <a:pt x="229" y="462"/>
                    </a:lnTo>
                    <a:lnTo>
                      <a:pt x="167" y="554"/>
                    </a:lnTo>
                    <a:lnTo>
                      <a:pt x="114" y="652"/>
                    </a:lnTo>
                    <a:lnTo>
                      <a:pt x="69" y="756"/>
                    </a:lnTo>
                    <a:lnTo>
                      <a:pt x="36" y="864"/>
                    </a:lnTo>
                    <a:lnTo>
                      <a:pt x="13" y="976"/>
                    </a:lnTo>
                    <a:lnTo>
                      <a:pt x="1" y="1091"/>
                    </a:lnTo>
                    <a:lnTo>
                      <a:pt x="0" y="1152"/>
                    </a:lnTo>
                    <a:lnTo>
                      <a:pt x="0" y="3456"/>
                    </a:lnTo>
                    <a:lnTo>
                      <a:pt x="0" y="5761"/>
                    </a:lnTo>
                    <a:lnTo>
                      <a:pt x="1" y="5820"/>
                    </a:lnTo>
                    <a:lnTo>
                      <a:pt x="13" y="5936"/>
                    </a:lnTo>
                    <a:lnTo>
                      <a:pt x="36" y="6049"/>
                    </a:lnTo>
                    <a:lnTo>
                      <a:pt x="69" y="6157"/>
                    </a:lnTo>
                    <a:lnTo>
                      <a:pt x="114" y="6260"/>
                    </a:lnTo>
                    <a:lnTo>
                      <a:pt x="167" y="6358"/>
                    </a:lnTo>
                    <a:lnTo>
                      <a:pt x="229" y="6450"/>
                    </a:lnTo>
                    <a:lnTo>
                      <a:pt x="300" y="6535"/>
                    </a:lnTo>
                    <a:lnTo>
                      <a:pt x="377" y="6613"/>
                    </a:lnTo>
                    <a:lnTo>
                      <a:pt x="462" y="6684"/>
                    </a:lnTo>
                    <a:lnTo>
                      <a:pt x="554" y="6746"/>
                    </a:lnTo>
                    <a:lnTo>
                      <a:pt x="652" y="6799"/>
                    </a:lnTo>
                    <a:lnTo>
                      <a:pt x="756" y="6842"/>
                    </a:lnTo>
                    <a:lnTo>
                      <a:pt x="864" y="6877"/>
                    </a:lnTo>
                    <a:lnTo>
                      <a:pt x="976" y="6900"/>
                    </a:lnTo>
                    <a:lnTo>
                      <a:pt x="1093" y="6911"/>
                    </a:lnTo>
                    <a:lnTo>
                      <a:pt x="1152" y="6913"/>
                    </a:lnTo>
                    <a:lnTo>
                      <a:pt x="4609" y="6913"/>
                    </a:lnTo>
                    <a:lnTo>
                      <a:pt x="4668" y="6911"/>
                    </a:lnTo>
                    <a:lnTo>
                      <a:pt x="4784" y="6900"/>
                    </a:lnTo>
                    <a:lnTo>
                      <a:pt x="4897" y="6877"/>
                    </a:lnTo>
                    <a:lnTo>
                      <a:pt x="5005" y="6842"/>
                    </a:lnTo>
                    <a:lnTo>
                      <a:pt x="5108" y="6799"/>
                    </a:lnTo>
                    <a:lnTo>
                      <a:pt x="5206" y="6746"/>
                    </a:lnTo>
                    <a:lnTo>
                      <a:pt x="5299" y="6684"/>
                    </a:lnTo>
                    <a:lnTo>
                      <a:pt x="5384" y="6613"/>
                    </a:lnTo>
                    <a:lnTo>
                      <a:pt x="5461" y="6535"/>
                    </a:lnTo>
                    <a:lnTo>
                      <a:pt x="5532" y="6450"/>
                    </a:lnTo>
                    <a:lnTo>
                      <a:pt x="5594" y="6358"/>
                    </a:lnTo>
                    <a:lnTo>
                      <a:pt x="5647" y="6260"/>
                    </a:lnTo>
                    <a:lnTo>
                      <a:pt x="5692" y="6157"/>
                    </a:lnTo>
                    <a:lnTo>
                      <a:pt x="5725" y="6049"/>
                    </a:lnTo>
                    <a:lnTo>
                      <a:pt x="5748" y="5936"/>
                    </a:lnTo>
                    <a:lnTo>
                      <a:pt x="5759" y="5820"/>
                    </a:lnTo>
                    <a:lnTo>
                      <a:pt x="5761" y="5761"/>
                    </a:lnTo>
                    <a:lnTo>
                      <a:pt x="5761" y="3456"/>
                    </a:lnTo>
                    <a:lnTo>
                      <a:pt x="5761" y="1152"/>
                    </a:lnTo>
                    <a:lnTo>
                      <a:pt x="5759" y="1091"/>
                    </a:lnTo>
                    <a:lnTo>
                      <a:pt x="5748" y="976"/>
                    </a:lnTo>
                    <a:lnTo>
                      <a:pt x="5725" y="864"/>
                    </a:lnTo>
                    <a:lnTo>
                      <a:pt x="5692" y="756"/>
                    </a:lnTo>
                    <a:lnTo>
                      <a:pt x="5647" y="652"/>
                    </a:lnTo>
                    <a:lnTo>
                      <a:pt x="5594" y="554"/>
                    </a:lnTo>
                    <a:lnTo>
                      <a:pt x="5532" y="462"/>
                    </a:lnTo>
                    <a:lnTo>
                      <a:pt x="5461" y="377"/>
                    </a:lnTo>
                    <a:lnTo>
                      <a:pt x="5384" y="298"/>
                    </a:lnTo>
                    <a:lnTo>
                      <a:pt x="5299" y="227"/>
                    </a:lnTo>
                    <a:lnTo>
                      <a:pt x="5206" y="165"/>
                    </a:lnTo>
                    <a:lnTo>
                      <a:pt x="5108" y="112"/>
                    </a:lnTo>
                    <a:lnTo>
                      <a:pt x="5005" y="69"/>
                    </a:lnTo>
                    <a:lnTo>
                      <a:pt x="4897" y="36"/>
                    </a:lnTo>
                    <a:lnTo>
                      <a:pt x="4784" y="13"/>
                    </a:lnTo>
                    <a:lnTo>
                      <a:pt x="4668" y="0"/>
                    </a:lnTo>
                    <a:lnTo>
                      <a:pt x="4609" y="0"/>
                    </a:lnTo>
                    <a:close/>
                    <a:moveTo>
                      <a:pt x="4609" y="383"/>
                    </a:moveTo>
                    <a:lnTo>
                      <a:pt x="4648" y="384"/>
                    </a:lnTo>
                    <a:lnTo>
                      <a:pt x="4725" y="391"/>
                    </a:lnTo>
                    <a:lnTo>
                      <a:pt x="4800" y="407"/>
                    </a:lnTo>
                    <a:lnTo>
                      <a:pt x="4872" y="430"/>
                    </a:lnTo>
                    <a:lnTo>
                      <a:pt x="4941" y="459"/>
                    </a:lnTo>
                    <a:lnTo>
                      <a:pt x="5006" y="495"/>
                    </a:lnTo>
                    <a:lnTo>
                      <a:pt x="5068" y="535"/>
                    </a:lnTo>
                    <a:lnTo>
                      <a:pt x="5126" y="583"/>
                    </a:lnTo>
                    <a:lnTo>
                      <a:pt x="5178" y="635"/>
                    </a:lnTo>
                    <a:lnTo>
                      <a:pt x="5224" y="692"/>
                    </a:lnTo>
                    <a:lnTo>
                      <a:pt x="5265" y="753"/>
                    </a:lnTo>
                    <a:lnTo>
                      <a:pt x="5301" y="819"/>
                    </a:lnTo>
                    <a:lnTo>
                      <a:pt x="5330" y="887"/>
                    </a:lnTo>
                    <a:lnTo>
                      <a:pt x="5353" y="960"/>
                    </a:lnTo>
                    <a:lnTo>
                      <a:pt x="5368" y="1035"/>
                    </a:lnTo>
                    <a:lnTo>
                      <a:pt x="5376" y="1112"/>
                    </a:lnTo>
                    <a:lnTo>
                      <a:pt x="5376" y="1152"/>
                    </a:lnTo>
                    <a:lnTo>
                      <a:pt x="5376" y="3456"/>
                    </a:lnTo>
                    <a:lnTo>
                      <a:pt x="5376" y="5761"/>
                    </a:lnTo>
                    <a:lnTo>
                      <a:pt x="5376" y="5799"/>
                    </a:lnTo>
                    <a:lnTo>
                      <a:pt x="5368" y="5877"/>
                    </a:lnTo>
                    <a:lnTo>
                      <a:pt x="5353" y="5952"/>
                    </a:lnTo>
                    <a:lnTo>
                      <a:pt x="5330" y="6024"/>
                    </a:lnTo>
                    <a:lnTo>
                      <a:pt x="5301" y="6093"/>
                    </a:lnTo>
                    <a:lnTo>
                      <a:pt x="5265" y="6158"/>
                    </a:lnTo>
                    <a:lnTo>
                      <a:pt x="5224" y="6220"/>
                    </a:lnTo>
                    <a:lnTo>
                      <a:pt x="5178" y="6276"/>
                    </a:lnTo>
                    <a:lnTo>
                      <a:pt x="5126" y="6328"/>
                    </a:lnTo>
                    <a:lnTo>
                      <a:pt x="5068" y="6376"/>
                    </a:lnTo>
                    <a:lnTo>
                      <a:pt x="5006" y="6417"/>
                    </a:lnTo>
                    <a:lnTo>
                      <a:pt x="4941" y="6453"/>
                    </a:lnTo>
                    <a:lnTo>
                      <a:pt x="4872" y="6482"/>
                    </a:lnTo>
                    <a:lnTo>
                      <a:pt x="4800" y="6504"/>
                    </a:lnTo>
                    <a:lnTo>
                      <a:pt x="4725" y="6520"/>
                    </a:lnTo>
                    <a:lnTo>
                      <a:pt x="4648" y="6528"/>
                    </a:lnTo>
                    <a:lnTo>
                      <a:pt x="4609" y="6528"/>
                    </a:lnTo>
                    <a:lnTo>
                      <a:pt x="1152" y="6528"/>
                    </a:lnTo>
                    <a:lnTo>
                      <a:pt x="1113" y="6528"/>
                    </a:lnTo>
                    <a:lnTo>
                      <a:pt x="1036" y="6520"/>
                    </a:lnTo>
                    <a:lnTo>
                      <a:pt x="961" y="6504"/>
                    </a:lnTo>
                    <a:lnTo>
                      <a:pt x="889" y="6482"/>
                    </a:lnTo>
                    <a:lnTo>
                      <a:pt x="819" y="6453"/>
                    </a:lnTo>
                    <a:lnTo>
                      <a:pt x="755" y="6417"/>
                    </a:lnTo>
                    <a:lnTo>
                      <a:pt x="693" y="6376"/>
                    </a:lnTo>
                    <a:lnTo>
                      <a:pt x="635" y="6328"/>
                    </a:lnTo>
                    <a:lnTo>
                      <a:pt x="583" y="6276"/>
                    </a:lnTo>
                    <a:lnTo>
                      <a:pt x="537" y="6220"/>
                    </a:lnTo>
                    <a:lnTo>
                      <a:pt x="495" y="6158"/>
                    </a:lnTo>
                    <a:lnTo>
                      <a:pt x="459" y="6093"/>
                    </a:lnTo>
                    <a:lnTo>
                      <a:pt x="431" y="6024"/>
                    </a:lnTo>
                    <a:lnTo>
                      <a:pt x="408" y="5952"/>
                    </a:lnTo>
                    <a:lnTo>
                      <a:pt x="393" y="5877"/>
                    </a:lnTo>
                    <a:lnTo>
                      <a:pt x="385" y="5799"/>
                    </a:lnTo>
                    <a:lnTo>
                      <a:pt x="385" y="5761"/>
                    </a:lnTo>
                    <a:lnTo>
                      <a:pt x="385" y="3456"/>
                    </a:lnTo>
                    <a:lnTo>
                      <a:pt x="385" y="1152"/>
                    </a:lnTo>
                    <a:lnTo>
                      <a:pt x="385" y="1112"/>
                    </a:lnTo>
                    <a:lnTo>
                      <a:pt x="393" y="1035"/>
                    </a:lnTo>
                    <a:lnTo>
                      <a:pt x="408" y="960"/>
                    </a:lnTo>
                    <a:lnTo>
                      <a:pt x="431" y="887"/>
                    </a:lnTo>
                    <a:lnTo>
                      <a:pt x="459" y="819"/>
                    </a:lnTo>
                    <a:lnTo>
                      <a:pt x="495" y="753"/>
                    </a:lnTo>
                    <a:lnTo>
                      <a:pt x="537" y="692"/>
                    </a:lnTo>
                    <a:lnTo>
                      <a:pt x="583" y="635"/>
                    </a:lnTo>
                    <a:lnTo>
                      <a:pt x="635" y="583"/>
                    </a:lnTo>
                    <a:lnTo>
                      <a:pt x="693" y="535"/>
                    </a:lnTo>
                    <a:lnTo>
                      <a:pt x="755" y="495"/>
                    </a:lnTo>
                    <a:lnTo>
                      <a:pt x="819" y="459"/>
                    </a:lnTo>
                    <a:lnTo>
                      <a:pt x="889" y="430"/>
                    </a:lnTo>
                    <a:lnTo>
                      <a:pt x="961" y="407"/>
                    </a:lnTo>
                    <a:lnTo>
                      <a:pt x="1036" y="391"/>
                    </a:lnTo>
                    <a:lnTo>
                      <a:pt x="1113" y="384"/>
                    </a:lnTo>
                    <a:lnTo>
                      <a:pt x="1152" y="383"/>
                    </a:lnTo>
                    <a:lnTo>
                      <a:pt x="4609" y="383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37c56e"/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"/>
            <p:cNvGrpSpPr/>
            <p:nvPr/>
          </p:nvGrpSpPr>
          <p:grpSpPr>
            <a:xfrm rot="0">
              <a:off x="1385732" y="1884275"/>
              <a:ext cx="2606668" cy="3048010"/>
              <a:chOff x="1385732" y="1884275"/>
              <a:chExt cx="1650339" cy="2105025"/>
            </a:xfrm>
          </p:grpSpPr>
          <p:sp>
            <p:nvSpPr>
              <p:cNvPr id="91" name=""/>
              <p:cNvSpPr/>
              <p:nvPr/>
            </p:nvSpPr>
            <p:spPr>
              <a:xfrm>
                <a:off x="1385732" y="1884275"/>
                <a:ext cx="1650339" cy="2105025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solidFill>
              <a:ln w="12700" cap="flat" cmpd="sng" algn="ctr">
                <a:solidFill>
                  <a:srgbClr val="37c56e"/>
                </a:solidFill>
                <a:prstDash val="solid"/>
                <a:miter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2" name=""/>
              <p:cNvSpPr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/>
              </a:ln>
              <a:effectLst/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"/>
              <p:cNvSpPr txBox="1"/>
              <p:nvPr/>
            </p:nvSpPr>
            <p:spPr>
              <a:xfrm>
                <a:off x="1989429" y="3604099"/>
                <a:ext cx="592822" cy="16652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5240" tIns="15240" rIns="15240" bIns="15240" anchor="b" anchorCtr="0">
                <a:noAutofit/>
              </a:bodyPr>
              <a:lstStyle/>
              <a:p>
                <a:pPr lvl="0" algn="ctr" defTabSz="266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ko-KR" altLang="en-US" sz="600" kern="1200">
                  <a:noFill/>
                </a:endParaRPr>
              </a:p>
            </p:txBody>
          </p:sp>
        </p:grpSp>
      </p:grpSp>
      <p:sp>
        <p:nvSpPr>
          <p:cNvPr id="100" name=""/>
          <p:cNvSpPr txBox="1"/>
          <p:nvPr/>
        </p:nvSpPr>
        <p:spPr>
          <a:xfrm>
            <a:off x="629948" y="1009866"/>
            <a:ext cx="3073977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텍스트 데이터 다루기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702376" y="2756535"/>
            <a:ext cx="1720995" cy="6724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텍스트</a:t>
            </a:r>
            <a:endParaRPr xmlns:mc="http://schemas.openxmlformats.org/markup-compatibility/2006" xmlns:hp="http://schemas.haansoft.com/office/presentation/8.0" kumimoji="0" lang="ko-KR" altLang="en-US" sz="1900" b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6774" y="3148489"/>
            <a:ext cx="1379424" cy="1590627"/>
          </a:xfrm>
          <a:prstGeom prst="rect">
            <a:avLst/>
          </a:prstGeom>
        </p:spPr>
      </p:pic>
      <p:sp>
        <p:nvSpPr>
          <p:cNvPr id="103" name=""/>
          <p:cNvSpPr txBox="1"/>
          <p:nvPr/>
        </p:nvSpPr>
        <p:spPr>
          <a:xfrm>
            <a:off x="4927887" y="1925564"/>
            <a:ext cx="1017444" cy="5395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텍스트의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이해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4927454" y="3495675"/>
            <a:ext cx="1017444" cy="541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텍스트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3073977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텍스트 데이터 다루기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"/>
          <p:cNvSpPr/>
          <p:nvPr/>
        </p:nvSpPr>
        <p:spPr>
          <a:xfrm>
            <a:off x="4582696" y="1776451"/>
            <a:ext cx="3026607" cy="9992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텍스트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“The cat sat on the mat.”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6" name=""/>
          <p:cNvSpPr/>
          <p:nvPr/>
        </p:nvSpPr>
        <p:spPr>
          <a:xfrm>
            <a:off x="4319357" y="3276600"/>
            <a:ext cx="3553284" cy="1111292"/>
          </a:xfrm>
          <a:prstGeom prst="rect">
            <a:avLst/>
          </a:prstGeom>
          <a:solidFill>
            <a:srgbClr val="37c56e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토큰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“The”,”cat”,”sat”,”on”,”the”,”mat”,”.”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"/>
          <p:cNvSpPr/>
          <p:nvPr/>
        </p:nvSpPr>
        <p:spPr>
          <a:xfrm>
            <a:off x="3949564" y="4858869"/>
            <a:ext cx="4292872" cy="1514703"/>
          </a:xfrm>
          <a:prstGeom prst="rect">
            <a:avLst/>
          </a:prstGeom>
          <a:solidFill>
            <a:srgbClr val="c1c9e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토큰의 벡터 인코딩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0.4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the  cat  sat  on  the  mat   .            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3" name=""/>
          <p:cNvCxnSpPr>
            <a:stCxn id="75" idx="2"/>
            <a:endCxn id="76" idx="0"/>
          </p:cNvCxnSpPr>
          <p:nvPr/>
        </p:nvCxnSpPr>
        <p:spPr>
          <a:xfrm rot="5400000">
            <a:off x="5845542" y="3026142"/>
            <a:ext cx="500915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"/>
          <p:cNvCxnSpPr>
            <a:stCxn id="76" idx="2"/>
          </p:cNvCxnSpPr>
          <p:nvPr/>
        </p:nvCxnSpPr>
        <p:spPr>
          <a:xfrm rot="16200000" flipH="1">
            <a:off x="5847064" y="4636828"/>
            <a:ext cx="497871" cy="0"/>
          </a:xfrm>
          <a:prstGeom prst="straightConnector1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85" name=""/>
          <p:cNvCxnSpPr>
            <a:stCxn id="75" idx="1"/>
            <a:endCxn id="77" idx="1"/>
          </p:cNvCxnSpPr>
          <p:nvPr/>
        </p:nvCxnSpPr>
        <p:spPr>
          <a:xfrm flipH="1">
            <a:off x="3949564" y="2276069"/>
            <a:ext cx="633136" cy="3340152"/>
          </a:xfrm>
          <a:prstGeom prst="bentConnector3">
            <a:avLst>
              <a:gd name="adj1" fmla="val 230216"/>
            </a:avLst>
          </a:prstGeom>
          <a:ln w="12700">
            <a:solidFill>
              <a:srgbClr val="80808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"/>
          <p:cNvSpPr txBox="1"/>
          <p:nvPr/>
        </p:nvSpPr>
        <p:spPr>
          <a:xfrm>
            <a:off x="1172311" y="3743325"/>
            <a:ext cx="2020626" cy="3314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텍스트 벡터화 과정</a:t>
            </a:r>
            <a:endParaRPr xmlns:mc="http://schemas.openxmlformats.org/markup-compatibility/2006" xmlns:hp="http://schemas.haansoft.com/office/presentation/8.0" kumimoji="0" lang="ko-KR" altLang="en-US" sz="160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8" name=""/>
          <p:cNvSpPr/>
          <p:nvPr/>
        </p:nvSpPr>
        <p:spPr>
          <a:xfrm>
            <a:off x="7610476" y="2252382"/>
            <a:ext cx="750795" cy="144555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0a0a0"/>
          </a:solidFill>
          <a:ln>
            <a:solidFill>
              <a:srgbClr val="a0a0a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7863729" y="3799915"/>
            <a:ext cx="930088" cy="209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0a0a0">
              <a:alpha val="100000"/>
            </a:srgbClr>
          </a:solidFill>
          <a:ln w="12700" cap="flat" cmpd="sng" algn="ctr">
            <a:solidFill>
              <a:srgbClr val="a0a0a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8418036" y="2696694"/>
            <a:ext cx="3448993" cy="8161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토큰화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텍스트를 나누는 단어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문자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n-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그램과 같은 단위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8828172" y="4630827"/>
            <a:ext cx="2782626" cy="130134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토큰과 벡터를 연결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연결방법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①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②토큰 임베딩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(=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임베딩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5.1.1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6322" y="1504637"/>
            <a:ext cx="543967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입력으로부터 뽑아낼 패치의 크기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전형적으로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또는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5X5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 사용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맵의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출력 깊이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합성곱으로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계산할 필터의 수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accent6"/>
                </a:solidFill>
              </a:rPr>
              <a:t>Conv2D(</a:t>
            </a:r>
            <a:r>
              <a:rPr lang="en-US" altLang="ko-KR" sz="1000" b="1" dirty="0" err="1" smtClean="0">
                <a:solidFill>
                  <a:schemeClr val="accent6"/>
                </a:solidFill>
              </a:rPr>
              <a:t>output_depth</a:t>
            </a:r>
            <a:r>
              <a:rPr lang="en-US" altLang="ko-KR" sz="1000" b="1" dirty="0" smtClean="0">
                <a:solidFill>
                  <a:schemeClr val="accent6"/>
                </a:solidFill>
              </a:rPr>
              <a:t>, (</a:t>
            </a:r>
            <a:r>
              <a:rPr lang="en-US" altLang="ko-KR" sz="1000" b="1" dirty="0" err="1" smtClean="0">
                <a:solidFill>
                  <a:schemeClr val="accent6"/>
                </a:solidFill>
              </a:rPr>
              <a:t>window_height</a:t>
            </a:r>
            <a:r>
              <a:rPr lang="en-US" altLang="ko-KR" sz="1000" b="1" dirty="0" smtClean="0">
                <a:solidFill>
                  <a:schemeClr val="accent6"/>
                </a:solidFill>
              </a:rPr>
              <a:t>, </a:t>
            </a:r>
            <a:r>
              <a:rPr lang="en-US" altLang="ko-KR" sz="1000" b="1" dirty="0" err="1" smtClean="0">
                <a:solidFill>
                  <a:schemeClr val="accent6"/>
                </a:solidFill>
              </a:rPr>
              <a:t>window_width</a:t>
            </a:r>
            <a:r>
              <a:rPr lang="en-US" altLang="ko-KR" sz="1000" b="1" dirty="0" smtClean="0">
                <a:solidFill>
                  <a:schemeClr val="accent6"/>
                </a:solidFill>
              </a:rPr>
              <a:t>))</a:t>
            </a:r>
            <a:endParaRPr lang="en-US" altLang="ko-KR" sz="400" b="1" dirty="0">
              <a:solidFill>
                <a:schemeClr val="accent6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3697" y="1371600"/>
            <a:ext cx="5675871" cy="1173892"/>
          </a:xfrm>
          <a:prstGeom prst="roundRect">
            <a:avLst/>
          </a:prstGeom>
          <a:noFill/>
          <a:ln w="190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56322" y="1097256"/>
            <a:ext cx="1238168" cy="274344"/>
          </a:xfrm>
          <a:prstGeom prst="roundRect">
            <a:avLst/>
          </a:prstGeom>
          <a:noFill/>
          <a:ln w="190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404040"/>
                </a:solidFill>
              </a:rPr>
              <a:t>핵심 </a:t>
            </a:r>
            <a:r>
              <a:rPr lang="ko-KR" altLang="en-US" sz="1200" dirty="0" err="1" smtClean="0">
                <a:solidFill>
                  <a:srgbClr val="404040"/>
                </a:solidFill>
              </a:rPr>
              <a:t>파라미터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  <p:pic>
        <p:nvPicPr>
          <p:cNvPr id="2050" name="Picture 2" descr="https://drek4537l1klr.cloudfront.net/chollet/Figures/05fig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65" y="1264443"/>
            <a:ext cx="4495800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05273" y="3407682"/>
            <a:ext cx="5741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특성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위를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5X5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윈도우가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슬라이딩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(sliding)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하며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패치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((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window_height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window_width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input_depth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추출 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이런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패치는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커널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통하여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output_depth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)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벡터로 변환됨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변환된 모든 벡터는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(height, width,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output_depth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크기의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맵으로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재구성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2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직사각형 63"/>
          <p:cNvSpPr/>
          <p:nvPr/>
        </p:nvSpPr>
        <p:spPr>
          <a:xfrm>
            <a:off x="3674534" y="1599992"/>
            <a:ext cx="4842932" cy="18290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(One-Hot Encoding)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 하나의 값만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True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이고 나머지는 모두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False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인 인코딩을 의미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i)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모든 단어에 고유한 정수 인덱스를 부여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ii)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이 정수 인텍스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를 크기가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인 이진 벡터로 변환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iii)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이 벡터는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번째 원소만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이고 나머지를 모두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으로 함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76" name="표 66"/>
          <p:cNvGraphicFramePr>
            <a:graphicFrameLocks noGrp="1"/>
          </p:cNvGraphicFramePr>
          <p:nvPr/>
        </p:nvGraphicFramePr>
        <p:xfrm>
          <a:off x="2902726" y="3429000"/>
          <a:ext cx="6386548" cy="310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/>
                <a:gridCol w="3193274"/>
              </a:tblGrid>
              <a:tr h="478569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단어 수준의 원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핫 인코딩</a:t>
                      </a:r>
                      <a:endParaRPr kumimoji="0" lang="ko-KR" altLang="en-US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문자 수준 원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핫 인코딩</a:t>
                      </a:r>
                      <a:endParaRPr kumimoji="0" lang="ko-KR" altLang="en-US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</a:tr>
              <a:tr h="2627408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kern="1200" cap="none" spc="0" normalizeH="0" baseline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 대한 내용을 적어요</a:t>
                      </a:r>
                      <a:endParaRPr kumimoji="0" lang="en-US" altLang="ko-KR" sz="1100" b="0" i="0" u="none" strike="noStrike" kern="1200" cap="none" spc="0" normalizeH="0" baseline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37c56e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rcRect l="37320"/>
          <a:stretch>
            <a:fillRect/>
          </a:stretch>
        </p:blipFill>
        <p:spPr>
          <a:xfrm>
            <a:off x="3391479" y="3960588"/>
            <a:ext cx="2169970" cy="2516505"/>
          </a:xfrm>
          <a:prstGeom prst="rect">
            <a:avLst/>
          </a:prstGeom>
        </p:spPr>
      </p:pic>
      <p:cxnSp>
        <p:nvCxnSpPr>
          <p:cNvPr id="78" name=""/>
          <p:cNvCxnSpPr/>
          <p:nvPr/>
        </p:nvCxnSpPr>
        <p:spPr>
          <a:xfrm rot="5400000">
            <a:off x="1359155" y="4979520"/>
            <a:ext cx="3101032" cy="2"/>
          </a:xfrm>
          <a:prstGeom prst="line">
            <a:avLst/>
          </a:prstGeom>
          <a:ln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rcRect t="14580" r="71450"/>
          <a:stretch>
            <a:fillRect/>
          </a:stretch>
        </p:blipFill>
        <p:spPr>
          <a:xfrm>
            <a:off x="6477972" y="3921934"/>
            <a:ext cx="2340001" cy="257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직사각형 63"/>
          <p:cNvSpPr/>
          <p:nvPr/>
        </p:nvSpPr>
        <p:spPr>
          <a:xfrm>
            <a:off x="3674533" y="1398286"/>
            <a:ext cx="4842932" cy="723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수준의 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817" y="2133717"/>
            <a:ext cx="6362189" cy="4216538"/>
          </a:xfrm>
          <a:prstGeom prst="rect">
            <a:avLst/>
          </a:prstGeom>
        </p:spPr>
      </p:pic>
      <p:cxnSp>
        <p:nvCxnSpPr>
          <p:cNvPr id="80" name=""/>
          <p:cNvCxnSpPr>
            <a:endCxn id="81" idx="1"/>
          </p:cNvCxnSpPr>
          <p:nvPr/>
        </p:nvCxnSpPr>
        <p:spPr>
          <a:xfrm flipV="1">
            <a:off x="3963702" y="3428047"/>
            <a:ext cx="1235267" cy="952"/>
          </a:xfrm>
          <a:prstGeom prst="straightConnector1">
            <a:avLst/>
          </a:prstGeom>
          <a:ln w="889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"/>
          <p:cNvSpPr txBox="1"/>
          <p:nvPr/>
        </p:nvSpPr>
        <p:spPr>
          <a:xfrm>
            <a:off x="5198969" y="3295650"/>
            <a:ext cx="3048000" cy="264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>
                <a:solidFill>
                  <a:srgbClr val="ff0000"/>
                </a:solidFill>
              </a:rPr>
              <a:t>split()</a:t>
            </a:r>
            <a:r>
              <a:rPr lang="ko-KR" altLang="en-US" sz="1200">
                <a:solidFill>
                  <a:srgbClr val="ff0000"/>
                </a:solidFill>
              </a:rPr>
              <a:t>메서드를 통해 샘플을 토큰화</a:t>
            </a:r>
            <a:endParaRPr lang="ko-KR" altLang="en-US" sz="1200">
              <a:solidFill>
                <a:srgbClr val="ff0000"/>
              </a:solidFill>
            </a:endParaRPr>
          </a:p>
        </p:txBody>
      </p:sp>
      <p:cxnSp>
        <p:nvCxnSpPr>
          <p:cNvPr id="82" name=""/>
          <p:cNvCxnSpPr>
            <a:endCxn id="83" idx="1"/>
          </p:cNvCxnSpPr>
          <p:nvPr/>
        </p:nvCxnSpPr>
        <p:spPr>
          <a:xfrm flipV="1">
            <a:off x="2935002" y="2799397"/>
            <a:ext cx="673292" cy="95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3" name=""/>
          <p:cNvSpPr txBox="1"/>
          <p:nvPr/>
        </p:nvSpPr>
        <p:spPr>
          <a:xfrm>
            <a:off x="3608294" y="2667000"/>
            <a:ext cx="3048000" cy="264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데이터에 있는 모든 토큰의 인덱스를 구축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4" name=""/>
          <p:cNvCxnSpPr>
            <a:endCxn id="85" idx="1"/>
          </p:cNvCxnSpPr>
          <p:nvPr/>
        </p:nvCxnSpPr>
        <p:spPr>
          <a:xfrm flipV="1">
            <a:off x="5106702" y="3856672"/>
            <a:ext cx="1663892" cy="95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5" name=""/>
          <p:cNvSpPr txBox="1"/>
          <p:nvPr/>
        </p:nvSpPr>
        <p:spPr>
          <a:xfrm>
            <a:off x="6770594" y="3724275"/>
            <a:ext cx="3048000" cy="264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단어마다 고유의 인덱스를 할당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6" name=""/>
          <p:cNvCxnSpPr>
            <a:endCxn id="87" idx="1"/>
          </p:cNvCxnSpPr>
          <p:nvPr/>
        </p:nvCxnSpPr>
        <p:spPr>
          <a:xfrm flipV="1">
            <a:off x="2935002" y="4218622"/>
            <a:ext cx="1101917" cy="48577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7" name=""/>
          <p:cNvSpPr txBox="1"/>
          <p:nvPr/>
        </p:nvSpPr>
        <p:spPr>
          <a:xfrm>
            <a:off x="4036919" y="4010025"/>
            <a:ext cx="3048000" cy="4171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샘플을 벡터로 변환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각 샘플에서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max_length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까지 단어만을 사용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8" name=""/>
          <p:cNvCxnSpPr>
            <a:endCxn id="89" idx="1"/>
          </p:cNvCxnSpPr>
          <p:nvPr/>
        </p:nvCxnSpPr>
        <p:spPr>
          <a:xfrm>
            <a:off x="7870071" y="4489077"/>
            <a:ext cx="943914" cy="72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9" name=""/>
          <p:cNvSpPr txBox="1"/>
          <p:nvPr/>
        </p:nvSpPr>
        <p:spPr>
          <a:xfrm>
            <a:off x="8813985" y="4354046"/>
            <a:ext cx="3048000" cy="27151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벡터로 변환시킨 결과를 저장할 배열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"/>
          <p:cNvSpPr/>
          <p:nvPr/>
        </p:nvSpPr>
        <p:spPr>
          <a:xfrm>
            <a:off x="6156512" y="4857750"/>
            <a:ext cx="773206" cy="694764"/>
          </a:xfrm>
          <a:prstGeom prst="rightBracket">
            <a:avLst>
              <a:gd name="adj" fmla="val 8333"/>
            </a:avLst>
          </a:prstGeom>
          <a:ln w="889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1" name=""/>
          <p:cNvCxnSpPr>
            <a:endCxn id="92" idx="1"/>
          </p:cNvCxnSpPr>
          <p:nvPr/>
        </p:nvCxnSpPr>
        <p:spPr>
          <a:xfrm>
            <a:off x="6942786" y="5197848"/>
            <a:ext cx="492316" cy="44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2" name=""/>
          <p:cNvSpPr txBox="1"/>
          <p:nvPr/>
        </p:nvSpPr>
        <p:spPr>
          <a:xfrm>
            <a:off x="7435102" y="5064498"/>
            <a:ext cx="3048000" cy="26759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벡터로 변환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3" name=""/>
          <p:cNvSpPr/>
          <p:nvPr/>
        </p:nvSpPr>
        <p:spPr>
          <a:xfrm>
            <a:off x="1472453" y="5821456"/>
            <a:ext cx="1815352" cy="571500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직사각형 63"/>
          <p:cNvSpPr/>
          <p:nvPr/>
        </p:nvSpPr>
        <p:spPr>
          <a:xfrm>
            <a:off x="3674533" y="1398286"/>
            <a:ext cx="4842932" cy="723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수준의 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rcRect b="3070"/>
          <a:stretch>
            <a:fillRect/>
          </a:stretch>
        </p:blipFill>
        <p:spPr>
          <a:xfrm>
            <a:off x="2417830" y="2000352"/>
            <a:ext cx="7356340" cy="4179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6337" y="2207138"/>
            <a:ext cx="7122875" cy="3168184"/>
          </a:xfrm>
          <a:prstGeom prst="rect">
            <a:avLst/>
          </a:prstGeom>
        </p:spPr>
      </p:pic>
      <p:cxnSp>
        <p:nvCxnSpPr>
          <p:cNvPr id="82" name=""/>
          <p:cNvCxnSpPr>
            <a:endCxn id="83" idx="1"/>
          </p:cNvCxnSpPr>
          <p:nvPr/>
        </p:nvCxnSpPr>
        <p:spPr>
          <a:xfrm flipV="1">
            <a:off x="4199026" y="3207851"/>
            <a:ext cx="2035928" cy="39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3" name=""/>
          <p:cNvSpPr txBox="1"/>
          <p:nvPr/>
        </p:nvSpPr>
        <p:spPr>
          <a:xfrm>
            <a:off x="6234953" y="3074332"/>
            <a:ext cx="3048001" cy="2670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출력 가능한 모든 아스키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(ASCII)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문자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3562350" y="3612776"/>
            <a:ext cx="3048000" cy="42391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샘플을 벡터로 변환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각 샘플에서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max_length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까지 단어만을 사용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6" name=""/>
          <p:cNvCxnSpPr>
            <a:endCxn id="85" idx="1"/>
          </p:cNvCxnSpPr>
          <p:nvPr/>
        </p:nvCxnSpPr>
        <p:spPr>
          <a:xfrm flipV="1">
            <a:off x="3030071" y="3824735"/>
            <a:ext cx="532279" cy="69309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87" name=""/>
          <p:cNvCxnSpPr>
            <a:endCxn id="88" idx="1"/>
          </p:cNvCxnSpPr>
          <p:nvPr/>
        </p:nvCxnSpPr>
        <p:spPr>
          <a:xfrm flipV="1">
            <a:off x="7206123" y="3428047"/>
            <a:ext cx="759017" cy="95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8" name=""/>
          <p:cNvSpPr txBox="1"/>
          <p:nvPr/>
        </p:nvSpPr>
        <p:spPr>
          <a:xfrm>
            <a:off x="7965140" y="3295650"/>
            <a:ext cx="3350560" cy="264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데이터에 있는 모든 토큰의 인덱스를 구축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9" name=""/>
          <p:cNvCxnSpPr>
            <a:endCxn id="90" idx="1"/>
          </p:cNvCxnSpPr>
          <p:nvPr/>
        </p:nvCxnSpPr>
        <p:spPr>
          <a:xfrm flipV="1">
            <a:off x="8290293" y="4189487"/>
            <a:ext cx="577482" cy="39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0" name=""/>
          <p:cNvSpPr txBox="1"/>
          <p:nvPr/>
        </p:nvSpPr>
        <p:spPr>
          <a:xfrm>
            <a:off x="8867775" y="4056529"/>
            <a:ext cx="3048000" cy="26591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벡터로 변환시킨 결과를 저장할 배열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"/>
          <p:cNvSpPr/>
          <p:nvPr/>
        </p:nvSpPr>
        <p:spPr>
          <a:xfrm>
            <a:off x="4991100" y="4308662"/>
            <a:ext cx="773206" cy="694764"/>
          </a:xfrm>
          <a:prstGeom prst="rightBracket">
            <a:avLst>
              <a:gd name="adj" fmla="val 8333"/>
            </a:avLst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2" name=""/>
          <p:cNvCxnSpPr>
            <a:endCxn id="93" idx="1"/>
          </p:cNvCxnSpPr>
          <p:nvPr/>
        </p:nvCxnSpPr>
        <p:spPr>
          <a:xfrm>
            <a:off x="5778684" y="4667250"/>
            <a:ext cx="478680" cy="72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3" name=""/>
          <p:cNvSpPr txBox="1"/>
          <p:nvPr/>
        </p:nvSpPr>
        <p:spPr>
          <a:xfrm>
            <a:off x="6257364" y="4535020"/>
            <a:ext cx="3048000" cy="26591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벡터로 변환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4" name="직사각형 63"/>
          <p:cNvSpPr/>
          <p:nvPr/>
        </p:nvSpPr>
        <p:spPr>
          <a:xfrm>
            <a:off x="3674533" y="1398286"/>
            <a:ext cx="4842932" cy="723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문자 수준의 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직사각형 63"/>
          <p:cNvSpPr/>
          <p:nvPr/>
        </p:nvSpPr>
        <p:spPr>
          <a:xfrm>
            <a:off x="3674533" y="1398286"/>
            <a:ext cx="4842932" cy="723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문자 수준의 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061" y="2203572"/>
            <a:ext cx="9409878" cy="3459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직사각형 63"/>
          <p:cNvSpPr/>
          <p:nvPr/>
        </p:nvSpPr>
        <p:spPr>
          <a:xfrm>
            <a:off x="3147857" y="1412293"/>
            <a:ext cx="5896285" cy="12813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케라스를 사용한 단어 수준의 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인코딩하기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케라스는 원본 텍스트 데이터를 단어 또는 문자 수준의 원</a:t>
            </a:r>
            <a:r>
              <a:rPr xmlns:mc="http://schemas.openxmlformats.org/markup-compatibility/2006" xmlns:hp="http://schemas.haansoft.com/office/presentation/8.0" kumimoji="0" lang="en-US" altLang="ko-KR" sz="120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핫 인코딩으로 </a:t>
            </a:r>
            <a:endPara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변환해주는 유틸리티를 제공 </a:t>
            </a:r>
            <a:endParaRPr xmlns:mc="http://schemas.openxmlformats.org/markup-compatibility/2006" xmlns:hp="http://schemas.haansoft.com/office/presentation/8.0" kumimoji="0" lang="ko-KR" altLang="en-US" sz="120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2113" y="2765552"/>
            <a:ext cx="6630656" cy="3395499"/>
          </a:xfrm>
          <a:prstGeom prst="rect">
            <a:avLst/>
          </a:prstGeom>
        </p:spPr>
      </p:pic>
      <p:cxnSp>
        <p:nvCxnSpPr>
          <p:cNvPr id="84" name=""/>
          <p:cNvCxnSpPr>
            <a:endCxn id="85" idx="1"/>
          </p:cNvCxnSpPr>
          <p:nvPr/>
        </p:nvCxnSpPr>
        <p:spPr>
          <a:xfrm>
            <a:off x="5969184" y="3767417"/>
            <a:ext cx="577482" cy="128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5" name=""/>
          <p:cNvSpPr txBox="1"/>
          <p:nvPr/>
        </p:nvSpPr>
        <p:spPr>
          <a:xfrm>
            <a:off x="6546666" y="3634067"/>
            <a:ext cx="4919382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가장 빈도 높은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개의 단어만 선택하도록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Tokenizer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객체를 만듦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6" name=""/>
          <p:cNvCxnSpPr/>
          <p:nvPr/>
        </p:nvCxnSpPr>
        <p:spPr>
          <a:xfrm flipV="1">
            <a:off x="4962146" y="4222545"/>
            <a:ext cx="577482" cy="392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87" name=""/>
          <p:cNvSpPr txBox="1"/>
          <p:nvPr/>
        </p:nvSpPr>
        <p:spPr>
          <a:xfrm>
            <a:off x="5539628" y="4022912"/>
            <a:ext cx="3048000" cy="2709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벡터로 변환시킨 결과를 저장할 배열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8" name=""/>
          <p:cNvCxnSpPr/>
          <p:nvPr/>
        </p:nvCxnSpPr>
        <p:spPr>
          <a:xfrm rot="16200000" flipH="1">
            <a:off x="4884925" y="4141974"/>
            <a:ext cx="149037" cy="1682"/>
          </a:xfrm>
          <a:prstGeom prst="line">
            <a:avLst/>
          </a:prstGeom>
          <a:ln w="889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"/>
          <p:cNvCxnSpPr>
            <a:endCxn id="90" idx="1"/>
          </p:cNvCxnSpPr>
          <p:nvPr/>
        </p:nvCxnSpPr>
        <p:spPr>
          <a:xfrm>
            <a:off x="6827554" y="4401671"/>
            <a:ext cx="1044207" cy="128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0" name=""/>
          <p:cNvSpPr txBox="1"/>
          <p:nvPr/>
        </p:nvSpPr>
        <p:spPr>
          <a:xfrm>
            <a:off x="7871762" y="4268320"/>
            <a:ext cx="3473821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문자열을 정수 인덱스의 리스트로 변환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1" name=""/>
          <p:cNvCxnSpPr/>
          <p:nvPr/>
        </p:nvCxnSpPr>
        <p:spPr>
          <a:xfrm>
            <a:off x="4457051" y="4914251"/>
            <a:ext cx="2001548" cy="3030"/>
          </a:xfrm>
          <a:prstGeom prst="line">
            <a:avLst/>
          </a:prstGeom>
          <a:ln w="889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"/>
          <p:cNvSpPr txBox="1"/>
          <p:nvPr/>
        </p:nvSpPr>
        <p:spPr>
          <a:xfrm>
            <a:off x="5646274" y="4922184"/>
            <a:ext cx="3473821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직접 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맑은 고딕"/>
                <a:ea typeface="맑은 고딕"/>
                <a:cs typeface="맑은 고딕"/>
              </a:rPr>
              <a:t>핫 이진 벡터 표현을 얻을 수 있다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66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단어와 문자의 원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핫 인코딩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3" name="직사각형 63"/>
          <p:cNvSpPr/>
          <p:nvPr/>
        </p:nvSpPr>
        <p:spPr>
          <a:xfrm>
            <a:off x="424827" y="1601896"/>
            <a:ext cx="5985933" cy="182710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핫 해싱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(One-Hot Hashing)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핫 인코딩의 변종 중 하나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어휘 사전에 있는 고유한 토큰 수가 너무 커서 모두 다루기 어려울때 사용하는 방식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i)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각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명시적으로 인덱스 할당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ii)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인덱스를 해싱하여 고정된 크기의 벡터로 변환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5" name="직사각형 63"/>
          <p:cNvSpPr/>
          <p:nvPr/>
        </p:nvSpPr>
        <p:spPr>
          <a:xfrm>
            <a:off x="8117661" y="930664"/>
            <a:ext cx="1167402" cy="7292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6" name="자유형 25"/>
          <p:cNvSpPr/>
          <p:nvPr/>
        </p:nvSpPr>
        <p:spPr>
          <a:xfrm rot="4271054">
            <a:off x="7421981" y="724461"/>
            <a:ext cx="2173748" cy="3392019"/>
          </a:xfrm>
          <a:custGeom>
            <a:avLst/>
            <a:gdLst>
              <a:gd name="connsiteX0" fmla="*/ 846002 w 2699657"/>
              <a:gd name="connsiteY0" fmla="*/ 164731 h 4172468"/>
              <a:gd name="connsiteX1" fmla="*/ 1641396 w 2699657"/>
              <a:gd name="connsiteY1" fmla="*/ 164731 h 4172468"/>
              <a:gd name="connsiteX2" fmla="*/ 1641396 w 2699657"/>
              <a:gd name="connsiteY2" fmla="*/ 960126 h 4172468"/>
              <a:gd name="connsiteX3" fmla="*/ 1553167 w 2699657"/>
              <a:gd name="connsiteY3" fmla="*/ 1032196 h 4172468"/>
              <a:gd name="connsiteX4" fmla="*/ 1488186 w 2699657"/>
              <a:gd name="connsiteY4" fmla="*/ 1066391 h 4172468"/>
              <a:gd name="connsiteX5" fmla="*/ 1488186 w 2699657"/>
              <a:gd name="connsiteY5" fmla="*/ 1071417 h 4172468"/>
              <a:gd name="connsiteX6" fmla="*/ 1467884 w 2699657"/>
              <a:gd name="connsiteY6" fmla="*/ 1078108 h 4172468"/>
              <a:gd name="connsiteX7" fmla="*/ 1339451 w 2699657"/>
              <a:gd name="connsiteY7" fmla="*/ 1279380 h 4172468"/>
              <a:gd name="connsiteX8" fmla="*/ 1474802 w 2699657"/>
              <a:gd name="connsiteY8" fmla="*/ 1476066 h 4172468"/>
              <a:gd name="connsiteX9" fmla="*/ 1488186 w 2699657"/>
              <a:gd name="connsiteY9" fmla="*/ 1479967 h 4172468"/>
              <a:gd name="connsiteX10" fmla="*/ 1488186 w 2699657"/>
              <a:gd name="connsiteY10" fmla="*/ 1480282 h 4172468"/>
              <a:gd name="connsiteX11" fmla="*/ 1490326 w 2699657"/>
              <a:gd name="connsiteY11" fmla="*/ 1480591 h 4172468"/>
              <a:gd name="connsiteX12" fmla="*/ 1515557 w 2699657"/>
              <a:gd name="connsiteY12" fmla="*/ 1487944 h 4172468"/>
              <a:gd name="connsiteX13" fmla="*/ 1559154 w 2699657"/>
              <a:gd name="connsiteY13" fmla="*/ 1491575 h 4172468"/>
              <a:gd name="connsiteX14" fmla="*/ 1565659 w 2699657"/>
              <a:gd name="connsiteY14" fmla="*/ 1491462 h 4172468"/>
              <a:gd name="connsiteX15" fmla="*/ 1607638 w 2699657"/>
              <a:gd name="connsiteY15" fmla="*/ 1497520 h 4172468"/>
              <a:gd name="connsiteX16" fmla="*/ 2304302 w 2699657"/>
              <a:gd name="connsiteY16" fmla="*/ 1868166 h 4172468"/>
              <a:gd name="connsiteX17" fmla="*/ 2304302 w 2699657"/>
              <a:gd name="connsiteY17" fmla="*/ 3777112 h 4172468"/>
              <a:gd name="connsiteX18" fmla="*/ 395355 w 2699657"/>
              <a:gd name="connsiteY18" fmla="*/ 3777112 h 4172468"/>
              <a:gd name="connsiteX19" fmla="*/ 395355 w 2699657"/>
              <a:gd name="connsiteY19" fmla="*/ 1868166 h 4172468"/>
              <a:gd name="connsiteX20" fmla="*/ 965514 w 2699657"/>
              <a:gd name="connsiteY20" fmla="*/ 1528407 h 4172468"/>
              <a:gd name="connsiteX21" fmla="*/ 1019395 w 2699657"/>
              <a:gd name="connsiteY21" fmla="*/ 1515252 h 4172468"/>
              <a:gd name="connsiteX22" fmla="*/ 1019395 w 2699657"/>
              <a:gd name="connsiteY22" fmla="*/ 1508180 h 4172468"/>
              <a:gd name="connsiteX23" fmla="*/ 1027106 w 2699657"/>
              <a:gd name="connsiteY23" fmla="*/ 1507099 h 4172468"/>
              <a:gd name="connsiteX24" fmla="*/ 1210981 w 2699657"/>
              <a:gd name="connsiteY24" fmla="*/ 1263200 h 4172468"/>
              <a:gd name="connsiteX25" fmla="*/ 1052695 w 2699657"/>
              <a:gd name="connsiteY25" fmla="*/ 1084451 h 4172468"/>
              <a:gd name="connsiteX26" fmla="*/ 1019395 w 2699657"/>
              <a:gd name="connsiteY26" fmla="*/ 1082457 h 4172468"/>
              <a:gd name="connsiteX27" fmla="*/ 1019395 w 2699657"/>
              <a:gd name="connsiteY27" fmla="*/ 1077012 h 4172468"/>
              <a:gd name="connsiteX28" fmla="*/ 934231 w 2699657"/>
              <a:gd name="connsiteY28" fmla="*/ 1032196 h 4172468"/>
              <a:gd name="connsiteX29" fmla="*/ 846002 w 2699657"/>
              <a:gd name="connsiteY29" fmla="*/ 960126 h 4172468"/>
              <a:gd name="connsiteX30" fmla="*/ 846002 w 2699657"/>
              <a:gd name="connsiteY30" fmla="*/ 164731 h 41724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99657" h="4172468">
                <a:moveTo>
                  <a:pt x="846002" y="164731"/>
                </a:moveTo>
                <a:cubicBezTo>
                  <a:pt x="1065644" y="-54911"/>
                  <a:pt x="1421754" y="-54911"/>
                  <a:pt x="1641396" y="164731"/>
                </a:cubicBezTo>
                <a:cubicBezTo>
                  <a:pt x="1861039" y="384374"/>
                  <a:pt x="1861039" y="740484"/>
                  <a:pt x="1641396" y="960126"/>
                </a:cubicBezTo>
                <a:cubicBezTo>
                  <a:pt x="1613941" y="987581"/>
                  <a:pt x="1584353" y="1011605"/>
                  <a:pt x="1553167" y="1032196"/>
                </a:cubicBezTo>
                <a:lnTo>
                  <a:pt x="1488186" y="1066391"/>
                </a:lnTo>
                <a:lnTo>
                  <a:pt x="1488186" y="1071417"/>
                </a:lnTo>
                <a:lnTo>
                  <a:pt x="1467884" y="1078108"/>
                </a:lnTo>
                <a:cubicBezTo>
                  <a:pt x="1390946" y="1112238"/>
                  <a:pt x="1337896" y="1189931"/>
                  <a:pt x="1339451" y="1279380"/>
                </a:cubicBezTo>
                <a:cubicBezTo>
                  <a:pt x="1341006" y="1368829"/>
                  <a:pt x="1396725" y="1444630"/>
                  <a:pt x="1474802" y="1476066"/>
                </a:cubicBezTo>
                <a:lnTo>
                  <a:pt x="1488186" y="1479967"/>
                </a:lnTo>
                <a:lnTo>
                  <a:pt x="1488186" y="1480282"/>
                </a:lnTo>
                <a:lnTo>
                  <a:pt x="1490326" y="1480591"/>
                </a:lnTo>
                <a:lnTo>
                  <a:pt x="1515557" y="1487944"/>
                </a:lnTo>
                <a:cubicBezTo>
                  <a:pt x="1529664" y="1490577"/>
                  <a:pt x="1544246" y="1491834"/>
                  <a:pt x="1559154" y="1491575"/>
                </a:cubicBezTo>
                <a:lnTo>
                  <a:pt x="1565659" y="1491462"/>
                </a:lnTo>
                <a:lnTo>
                  <a:pt x="1607638" y="1497520"/>
                </a:lnTo>
                <a:cubicBezTo>
                  <a:pt x="1862888" y="1546939"/>
                  <a:pt x="2106624" y="1670488"/>
                  <a:pt x="2304302" y="1868166"/>
                </a:cubicBezTo>
                <a:cubicBezTo>
                  <a:pt x="2831443" y="2395307"/>
                  <a:pt x="2831443" y="3249971"/>
                  <a:pt x="2304302" y="3777112"/>
                </a:cubicBezTo>
                <a:cubicBezTo>
                  <a:pt x="1777161" y="4304254"/>
                  <a:pt x="922496" y="4304254"/>
                  <a:pt x="395355" y="3777112"/>
                </a:cubicBezTo>
                <a:cubicBezTo>
                  <a:pt x="-131786" y="3249971"/>
                  <a:pt x="-131786" y="2395307"/>
                  <a:pt x="395355" y="1868166"/>
                </a:cubicBezTo>
                <a:cubicBezTo>
                  <a:pt x="560087" y="1703434"/>
                  <a:pt x="756803" y="1590181"/>
                  <a:pt x="965514" y="1528407"/>
                </a:cubicBezTo>
                <a:lnTo>
                  <a:pt x="1019395" y="1515252"/>
                </a:lnTo>
                <a:lnTo>
                  <a:pt x="1019395" y="1508180"/>
                </a:lnTo>
                <a:lnTo>
                  <a:pt x="1027106" y="1507099"/>
                </a:lnTo>
                <a:cubicBezTo>
                  <a:pt x="1145232" y="1490523"/>
                  <a:pt x="1227556" y="1381327"/>
                  <a:pt x="1210981" y="1263200"/>
                </a:cubicBezTo>
                <a:cubicBezTo>
                  <a:pt x="1198549" y="1174605"/>
                  <a:pt x="1134019" y="1106149"/>
                  <a:pt x="1052695" y="1084451"/>
                </a:cubicBezTo>
                <a:lnTo>
                  <a:pt x="1019395" y="1082457"/>
                </a:lnTo>
                <a:lnTo>
                  <a:pt x="1019395" y="1077012"/>
                </a:lnTo>
                <a:lnTo>
                  <a:pt x="934231" y="1032196"/>
                </a:lnTo>
                <a:cubicBezTo>
                  <a:pt x="903044" y="1011605"/>
                  <a:pt x="873457" y="987582"/>
                  <a:pt x="846002" y="960126"/>
                </a:cubicBezTo>
                <a:cubicBezTo>
                  <a:pt x="626359" y="740484"/>
                  <a:pt x="626359" y="384374"/>
                  <a:pt x="846002" y="16473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  <a:effectLst>
            <a:outerShdw blurRad="330200" dist="38100" dir="18900000" algn="bl" rotWithShape="0">
              <a:srgbClr val="000000">
                <a:alpha val="16860"/>
              </a:srgbClr>
            </a:outerShdw>
          </a:effectLst>
        </p:spPr>
        <p:txBody>
          <a:bodyPr wrap="square" anchor="ctr"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8" name="타원 50"/>
          <p:cNvSpPr/>
          <p:nvPr/>
        </p:nvSpPr>
        <p:spPr>
          <a:xfrm>
            <a:off x="9143269" y="978788"/>
            <a:ext cx="1751387" cy="1751387"/>
          </a:xfrm>
          <a:prstGeom prst="ellipse">
            <a:avLst/>
          </a:prstGeom>
          <a:solidFill>
            <a:srgbClr val="ffffff">
              <a:alpha val="100000"/>
            </a:srgbClr>
          </a:solidFill>
          <a:ln w="279400" cap="flat" cmpd="sng" algn="ctr">
            <a:noFill/>
            <a:prstDash val="solid"/>
            <a:miter/>
          </a:ln>
          <a:effectLst>
            <a:outerShdw blurRad="279400" sx="102000" sy="102000" algn="ctr" rotWithShape="0">
              <a:srgbClr val="000000">
                <a:alpha val="784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i="0" u="none" strike="noStrike" kern="1200" cap="none" spc="0" normalizeH="0" baseline="0" mc:Ignorable="hp" hp:hslEmbossed="0">
              <a:solidFill>
                <a:srgbClr val="30303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  <a:solidFill>
                  <a:srgbClr val="303030"/>
                </a:solidFill>
                <a:latin typeface="맑은 고딕"/>
                <a:ea typeface="맑은 고딕"/>
                <a:cs typeface="맑은 고딕"/>
              </a:rPr>
              <a:t>해시 충돌</a:t>
            </a:r>
            <a:endPara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<a:solidFill>
                <a:srgbClr val="30303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30303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7019541" y="2000465"/>
            <a:ext cx="1874949" cy="9980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메모리 절약</a:t>
            </a:r>
            <a:endPara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+</a:t>
            </a:r>
            <a:endParaRPr xmlns:mc="http://schemas.openxmlformats.org/markup-compatibility/2006" xmlns:hp="http://schemas.haansoft.com/office/presentation/8.0" kumimoji="0" lang="en-US" altLang="ko-KR" sz="1500" b="1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온라인 방식으로 </a:t>
            </a:r>
            <a:endPara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데이터 인코딩 가능</a:t>
            </a:r>
            <a:endParaRPr xmlns:mc="http://schemas.openxmlformats.org/markup-compatibility/2006" xmlns:hp="http://schemas.haansoft.com/office/presentation/8.0" kumimoji="0" lang="ko-KR" altLang="en-US" sz="1500" b="1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65810" y="1174604"/>
            <a:ext cx="731259" cy="731259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1654" y="2628034"/>
            <a:ext cx="933883" cy="933883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7397" y="4167583"/>
            <a:ext cx="5870473" cy="2430250"/>
          </a:xfrm>
          <a:prstGeom prst="rect">
            <a:avLst/>
          </a:prstGeom>
        </p:spPr>
      </p:pic>
      <p:cxnSp>
        <p:nvCxnSpPr>
          <p:cNvPr id="95" name=""/>
          <p:cNvCxnSpPr>
            <a:endCxn id="96" idx="1"/>
          </p:cNvCxnSpPr>
          <p:nvPr/>
        </p:nvCxnSpPr>
        <p:spPr>
          <a:xfrm flipV="1">
            <a:off x="2865154" y="4829623"/>
            <a:ext cx="996581" cy="2354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6" name=""/>
          <p:cNvSpPr txBox="1"/>
          <p:nvPr/>
        </p:nvSpPr>
        <p:spPr>
          <a:xfrm>
            <a:off x="3861736" y="4603376"/>
            <a:ext cx="6443381" cy="4524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단어를 크기가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 벡터로 저장 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개 이상의 단어가 있다면 해싱 충돌이 늘어나고 인코딩의 정확도가 감소될 것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7" name=""/>
          <p:cNvCxnSpPr>
            <a:endCxn id="98" idx="1"/>
          </p:cNvCxnSpPr>
          <p:nvPr/>
        </p:nvCxnSpPr>
        <p:spPr>
          <a:xfrm>
            <a:off x="4882215" y="6210300"/>
            <a:ext cx="1025156" cy="128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8" name=""/>
          <p:cNvSpPr txBox="1"/>
          <p:nvPr/>
        </p:nvSpPr>
        <p:spPr>
          <a:xfrm>
            <a:off x="5907371" y="6076949"/>
            <a:ext cx="4919383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단어를 해싱하여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사이의 랜덤한 정수 인덱스로 변환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ㅇ</a:t>
            </a: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79" name=""/>
          <p:cNvGraphicFramePr>
            <a:graphicFrameLocks noGrp="1"/>
          </p:cNvGraphicFramePr>
          <p:nvPr/>
        </p:nvGraphicFramePr>
        <p:xfrm>
          <a:off x="7253941" y="2462156"/>
          <a:ext cx="377266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266"/>
              </a:tblGrid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0" name=""/>
          <p:cNvGraphicFramePr>
            <a:graphicFrameLocks noGrp="1"/>
          </p:cNvGraphicFramePr>
          <p:nvPr/>
        </p:nvGraphicFramePr>
        <p:xfrm>
          <a:off x="7714503" y="2462156"/>
          <a:ext cx="377266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266"/>
              </a:tblGrid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1" name=""/>
          <p:cNvGraphicFramePr>
            <a:graphicFrameLocks noGrp="1"/>
          </p:cNvGraphicFramePr>
          <p:nvPr/>
        </p:nvGraphicFramePr>
        <p:xfrm>
          <a:off x="8154334" y="2462156"/>
          <a:ext cx="377266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266"/>
              </a:tblGrid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2" name=""/>
          <p:cNvGraphicFramePr>
            <a:graphicFrameLocks noGrp="1"/>
          </p:cNvGraphicFramePr>
          <p:nvPr/>
        </p:nvGraphicFramePr>
        <p:xfrm>
          <a:off x="8594164" y="2462156"/>
          <a:ext cx="377266" cy="22059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266"/>
              </a:tblGrid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83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3" name=""/>
          <p:cNvGraphicFramePr>
            <a:graphicFrameLocks noGrp="1"/>
          </p:cNvGraphicFramePr>
          <p:nvPr/>
        </p:nvGraphicFramePr>
        <p:xfrm>
          <a:off x="3381748" y="1525929"/>
          <a:ext cx="440765" cy="393404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40765"/>
              </a:tblGrid>
              <a:tr h="124382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3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d0ddef"/>
                    </a:solidFill>
                  </a:tcPr>
                </a:tc>
              </a:tr>
              <a:tr h="229677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"/>
          <p:cNvGraphicFramePr>
            <a:graphicFrameLocks noGrp="1"/>
          </p:cNvGraphicFramePr>
          <p:nvPr/>
        </p:nvGraphicFramePr>
        <p:xfrm>
          <a:off x="3916829" y="1536015"/>
          <a:ext cx="440765" cy="39049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40765"/>
              </a:tblGrid>
              <a:tr h="178390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420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d0ddef"/>
                    </a:solidFill>
                  </a:tcPr>
                </a:tc>
              </a:tr>
              <a:tr h="173682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"/>
          <p:cNvGraphicFramePr>
            <a:graphicFrameLocks noGrp="1"/>
          </p:cNvGraphicFramePr>
          <p:nvPr/>
        </p:nvGraphicFramePr>
        <p:xfrm>
          <a:off x="4499535" y="1521447"/>
          <a:ext cx="433294" cy="393432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33294"/>
              </a:tblGrid>
              <a:tr h="51622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453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d0ddef"/>
                    </a:solidFill>
                  </a:tcPr>
                </a:tc>
              </a:tr>
              <a:tr h="30135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"/>
          <p:cNvGraphicFramePr>
            <a:graphicFrameLocks noGrp="1"/>
          </p:cNvGraphicFramePr>
          <p:nvPr/>
        </p:nvGraphicFramePr>
        <p:xfrm>
          <a:off x="5013884" y="1511922"/>
          <a:ext cx="451970" cy="393818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51970"/>
              </a:tblGrid>
              <a:tr h="240114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34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d0ddef"/>
                    </a:solidFill>
                  </a:tcPr>
                </a:tc>
              </a:tr>
              <a:tr h="114362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63"/>
          <p:cNvSpPr/>
          <p:nvPr/>
        </p:nvSpPr>
        <p:spPr>
          <a:xfrm>
            <a:off x="2264614" y="5457423"/>
            <a:ext cx="4165232" cy="15529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핫 단어 벡터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희소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대부분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으로 채워짐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고차원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어휘 사전에 있는 단어의 수와 차원의 수가 비례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수동 인코딩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직사각형 63"/>
          <p:cNvSpPr/>
          <p:nvPr/>
        </p:nvSpPr>
        <p:spPr>
          <a:xfrm>
            <a:off x="6597369" y="5438373"/>
            <a:ext cx="2988614" cy="15510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단어 임베딩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밀집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저차원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(256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차원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/512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차원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/1024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차원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데이터로부터 학습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"/>
          <p:cNvSpPr/>
          <p:nvPr/>
        </p:nvSpPr>
        <p:spPr>
          <a:xfrm>
            <a:off x="9575429" y="4611221"/>
            <a:ext cx="1658469" cy="1378324"/>
          </a:xfrm>
          <a:prstGeom prst="wedgeRoundRectCallout">
            <a:avLst>
              <a:gd name="adj1" fmla="val -81760"/>
              <a:gd name="adj2" fmla="val 28707"/>
              <a:gd name="adj3" fmla="val 16667"/>
            </a:avLst>
          </a:prstGeom>
          <a:noFill/>
          <a:ln w="15240">
            <a:solidFill>
              <a:srgbClr val="37c58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400">
                <a:solidFill>
                  <a:srgbClr val="262626"/>
                </a:solidFill>
              </a:rPr>
              <a:t>더 많은 정보를 적은 차원에 </a:t>
            </a:r>
            <a:endParaRPr lang="ko-KR" altLang="en-US" sz="1400">
              <a:solidFill>
                <a:srgbClr val="262626"/>
              </a:solidFill>
            </a:endParaRPr>
          </a:p>
          <a:p>
            <a:pPr algn="ctr">
              <a:defRPr/>
            </a:pPr>
            <a:r>
              <a:rPr lang="ko-KR" altLang="en-US" sz="1400">
                <a:solidFill>
                  <a:srgbClr val="262626"/>
                </a:solidFill>
              </a:rPr>
              <a:t>저장 가능</a:t>
            </a:r>
            <a:r>
              <a:rPr lang="ko-KR" altLang="en-US">
                <a:solidFill>
                  <a:srgbClr val="262626"/>
                </a:solidFill>
              </a:rPr>
              <a:t> </a:t>
            </a:r>
            <a:endParaRPr lang="ko-KR" altLang="en-US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1" name="직사각형 63"/>
          <p:cNvSpPr/>
          <p:nvPr/>
        </p:nvSpPr>
        <p:spPr>
          <a:xfrm>
            <a:off x="2884519" y="1398285"/>
            <a:ext cx="6422961" cy="819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임베딩 만드는 방법 ①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Embedding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층 사용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" name="직사각형 63"/>
          <p:cNvSpPr/>
          <p:nvPr/>
        </p:nvSpPr>
        <p:spPr>
          <a:xfrm>
            <a:off x="8864101" y="4031665"/>
            <a:ext cx="2702610" cy="3860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7c58a"/>
                </a:solidFill>
                <a:latin typeface="맑은 고딕"/>
                <a:ea typeface="맑은 고딕"/>
                <a:cs typeface="맑은 고딕"/>
              </a:rPr>
              <a:t>애완동물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7c58a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7c58a"/>
                </a:solidFill>
                <a:latin typeface="맑은 고딕"/>
                <a:ea typeface="맑은 고딕"/>
                <a:cs typeface="맑은 고딕"/>
              </a:rPr>
              <a:t> 야생동물 이동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37c58a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타원 50"/>
          <p:cNvSpPr/>
          <p:nvPr/>
        </p:nvSpPr>
        <p:spPr>
          <a:xfrm>
            <a:off x="1781568" y="2628213"/>
            <a:ext cx="3371338" cy="3302407"/>
          </a:xfrm>
          <a:prstGeom prst="ellipse">
            <a:avLst/>
          </a:prstGeom>
          <a:solidFill>
            <a:srgbClr val="ffffff">
              <a:alpha val="100000"/>
            </a:srgbClr>
          </a:solidFill>
          <a:ln w="279400" cap="flat" cmpd="sng" algn="ctr">
            <a:noFill/>
            <a:prstDash val="solid"/>
            <a:miter/>
          </a:ln>
          <a:effectLst>
            <a:outerShdw blurRad="279400" sx="102000" sy="102000" algn="ctr" rotWithShape="0">
              <a:srgbClr val="000000">
                <a:alpha val="784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원호 48"/>
          <p:cNvSpPr/>
          <p:nvPr/>
        </p:nvSpPr>
        <p:spPr>
          <a:xfrm>
            <a:off x="1473888" y="2342350"/>
            <a:ext cx="3936940" cy="3818579"/>
          </a:xfrm>
          <a:prstGeom prst="arc">
            <a:avLst>
              <a:gd name="adj1" fmla="val 8646718"/>
              <a:gd name="adj2" fmla="val 19370564"/>
            </a:avLst>
          </a:prstGeom>
          <a:noFill/>
          <a:ln w="3175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6" name="타원 49"/>
          <p:cNvSpPr/>
          <p:nvPr/>
        </p:nvSpPr>
        <p:spPr>
          <a:xfrm>
            <a:off x="4957904" y="3031919"/>
            <a:ext cx="137075" cy="145003"/>
          </a:xfrm>
          <a:prstGeom prst="ellipse">
            <a:avLst/>
          </a:prstGeom>
          <a:solidFill>
            <a:srgbClr val="ffffff">
              <a:alpha val="100000"/>
            </a:srgbClr>
          </a:solidFill>
          <a:ln w="3175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730187" y="3409950"/>
            <a:ext cx="3478124" cy="14795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단어 임베딩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언어를 기하학적 공간에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매핑하는 것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단어 사이의 의미 관계를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반영해야함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새로운 작업에는 새로운 임베딩 학습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08" name=""/>
          <p:cNvCxnSpPr/>
          <p:nvPr/>
        </p:nvCxnSpPr>
        <p:spPr>
          <a:xfrm rot="16200000" flipH="1">
            <a:off x="5648325" y="3960159"/>
            <a:ext cx="2498911" cy="0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headEnd type="arrow"/>
          </a:ln>
        </p:spPr>
      </p:cxnSp>
      <p:cxnSp>
        <p:nvCxnSpPr>
          <p:cNvPr id="109" name=""/>
          <p:cNvCxnSpPr/>
          <p:nvPr/>
        </p:nvCxnSpPr>
        <p:spPr>
          <a:xfrm>
            <a:off x="6886575" y="5198409"/>
            <a:ext cx="2476500" cy="11205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10" name=""/>
          <p:cNvSpPr txBox="1"/>
          <p:nvPr/>
        </p:nvSpPr>
        <p:spPr>
          <a:xfrm>
            <a:off x="6624357" y="2861422"/>
            <a:ext cx="239357" cy="3656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8973109" y="5266204"/>
            <a:ext cx="239358" cy="3656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6585696" y="4816849"/>
            <a:ext cx="239918" cy="3673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6911226" y="5224183"/>
            <a:ext cx="239920" cy="3673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4" name=""/>
          <p:cNvSpPr/>
          <p:nvPr/>
        </p:nvSpPr>
        <p:spPr>
          <a:xfrm>
            <a:off x="7488891" y="3292287"/>
            <a:ext cx="298076" cy="365312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5" name=""/>
          <p:cNvSpPr/>
          <p:nvPr/>
        </p:nvSpPr>
        <p:spPr>
          <a:xfrm>
            <a:off x="8580904" y="3474944"/>
            <a:ext cx="298076" cy="365312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6" name=""/>
          <p:cNvSpPr/>
          <p:nvPr/>
        </p:nvSpPr>
        <p:spPr>
          <a:xfrm>
            <a:off x="7507941" y="4278405"/>
            <a:ext cx="298076" cy="365312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8525996" y="4536140"/>
            <a:ext cx="298076" cy="365312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8883462" y="3475056"/>
            <a:ext cx="710004" cy="36508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tiger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8822950" y="4523926"/>
            <a:ext cx="710004" cy="3604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6915709" y="3292512"/>
            <a:ext cx="710004" cy="36508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wolf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7028328" y="4249942"/>
            <a:ext cx="698798" cy="3582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dog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2" name=""/>
          <p:cNvCxnSpPr/>
          <p:nvPr/>
        </p:nvCxnSpPr>
        <p:spPr>
          <a:xfrm rot="16200000">
            <a:off x="7354421" y="3929342"/>
            <a:ext cx="543484" cy="0"/>
          </a:xfrm>
          <a:prstGeom prst="straightConnector1">
            <a:avLst/>
          </a:prstGeom>
          <a:noFill/>
          <a:ln w="19050" cap="flat" cmpd="sng" algn="ctr">
            <a:solidFill>
              <a:srgbClr val="37c58a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23" name=""/>
          <p:cNvCxnSpPr/>
          <p:nvPr/>
        </p:nvCxnSpPr>
        <p:spPr>
          <a:xfrm rot="16200000" flipV="1">
            <a:off x="8386483" y="4143375"/>
            <a:ext cx="671229" cy="4483"/>
          </a:xfrm>
          <a:prstGeom prst="straightConnector1">
            <a:avLst/>
          </a:prstGeom>
          <a:noFill/>
          <a:ln w="19050" cap="flat" cmpd="sng" algn="ctr">
            <a:solidFill>
              <a:srgbClr val="37c58a">
                <a:alpha val="100000"/>
              </a:srgbClr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9" name="직사각형 63"/>
          <p:cNvSpPr/>
          <p:nvPr/>
        </p:nvSpPr>
        <p:spPr>
          <a:xfrm>
            <a:off x="2884519" y="1398285"/>
            <a:ext cx="6422961" cy="819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임베딩 만드는 방법 ①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Embedding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층 사용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2095500" y="2307851"/>
            <a:ext cx="8001000" cy="39534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 b="1"/>
              <a:t>단어 인덱스  </a:t>
            </a:r>
            <a:r>
              <a:rPr lang="en-US" altLang="ko-KR" sz="2000" b="1"/>
              <a:t>--&gt;</a:t>
            </a:r>
            <a:r>
              <a:rPr lang="ko-KR" altLang="en-US" sz="2000" b="1"/>
              <a:t>  </a:t>
            </a:r>
            <a:r>
              <a:rPr lang="en-US" altLang="ko-KR" sz="2000" b="1"/>
              <a:t>Embedding </a:t>
            </a:r>
            <a:r>
              <a:rPr lang="ko-KR" altLang="en-US" sz="2000" b="1"/>
              <a:t>층 </a:t>
            </a:r>
            <a:r>
              <a:rPr lang="en-US" altLang="ko-KR" sz="2000" b="1"/>
              <a:t>--&gt;</a:t>
            </a:r>
            <a:r>
              <a:rPr lang="ko-KR" altLang="en-US" sz="2000" b="1"/>
              <a:t>  연관된 단어 벡터 </a:t>
            </a:r>
            <a:endParaRPr lang="ko-KR" altLang="en-US" sz="2000" b="1"/>
          </a:p>
        </p:txBody>
      </p:sp>
      <p:sp>
        <p:nvSpPr>
          <p:cNvPr id="81" name=""/>
          <p:cNvSpPr txBox="1"/>
          <p:nvPr/>
        </p:nvSpPr>
        <p:spPr>
          <a:xfrm>
            <a:off x="4084541" y="2857387"/>
            <a:ext cx="3585882" cy="571613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/>
              <a:t>특정 단어를 나타내는 정수 인덱스를 </a:t>
            </a:r>
            <a:endParaRPr lang="ko-KR" altLang="en-US" sz="1600"/>
          </a:p>
          <a:p>
            <a:pPr algn="ctr">
              <a:defRPr/>
            </a:pPr>
            <a:r>
              <a:rPr lang="ko-KR" altLang="en-US" sz="1600"/>
              <a:t>밀집 벡터로 매핑하는 딕셔너리 </a:t>
            </a:r>
            <a:endParaRPr lang="ko-KR" altLang="en-US" sz="1600"/>
          </a:p>
        </p:txBody>
      </p:sp>
      <p:sp>
        <p:nvSpPr>
          <p:cNvPr id="83" name=""/>
          <p:cNvSpPr/>
          <p:nvPr/>
        </p:nvSpPr>
        <p:spPr>
          <a:xfrm>
            <a:off x="3866589" y="2768973"/>
            <a:ext cx="3955676" cy="739588"/>
          </a:xfrm>
          <a:prstGeom prst="bracketPair">
            <a:avLst>
              <a:gd name="adj" fmla="val 16667"/>
            </a:avLst>
          </a:prstGeom>
          <a:ln w="12700">
            <a:solidFill>
              <a:srgbClr val="37c58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7056" y="3971345"/>
            <a:ext cx="4759269" cy="1381723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5062816" y="4564155"/>
            <a:ext cx="6140826" cy="3673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/>
              <a:t>----(sample, sequence_length)</a:t>
            </a:r>
            <a:r>
              <a:rPr lang="ko-KR" altLang="en-US" sz="1600"/>
              <a:t>인 </a:t>
            </a:r>
            <a:r>
              <a:rPr lang="en-US" altLang="ko-KR" sz="1600"/>
              <a:t>2D</a:t>
            </a:r>
            <a:r>
              <a:rPr lang="ko-KR" altLang="en-US" sz="1600"/>
              <a:t> 정수 텐서를 입력으로 받음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86" name=""/>
          <p:cNvSpPr txBox="1"/>
          <p:nvPr/>
        </p:nvSpPr>
        <p:spPr>
          <a:xfrm>
            <a:off x="5477436" y="4888006"/>
            <a:ext cx="6308910" cy="178711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즉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(1000,64)</a:t>
            </a:r>
            <a:r>
              <a:rPr lang="ko-KR" altLang="en-US" sz="1600"/>
              <a:t>는 길이가 </a:t>
            </a:r>
            <a:r>
              <a:rPr lang="en-US" altLang="ko-KR" sz="1600"/>
              <a:t>10</a:t>
            </a:r>
            <a:r>
              <a:rPr lang="ko-KR" altLang="en-US" sz="1600"/>
              <a:t>인 시퀀스 </a:t>
            </a:r>
            <a:r>
              <a:rPr lang="en-US" altLang="ko-KR" sz="1600"/>
              <a:t>32</a:t>
            </a:r>
            <a:r>
              <a:rPr lang="ko-KR" altLang="en-US" sz="1600"/>
              <a:t>개로 이루어진 배치를 의미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배치에 있는 모든 시퀀스의 길이는 동일해야함</a:t>
            </a:r>
            <a:endParaRPr lang="ko-KR" altLang="en-US" sz="1600"/>
          </a:p>
          <a:p>
            <a:pPr>
              <a:defRPr/>
            </a:pPr>
            <a:r>
              <a:rPr lang="en-US" altLang="ko-KR" sz="1600"/>
              <a:t>--&gt;</a:t>
            </a:r>
            <a:r>
              <a:rPr lang="ko-KR" altLang="en-US" sz="1600"/>
              <a:t> 작은 길이의 시퀀스는 </a:t>
            </a:r>
            <a:r>
              <a:rPr lang="en-US" altLang="ko-KR" sz="1600"/>
              <a:t>0</a:t>
            </a:r>
            <a:r>
              <a:rPr lang="ko-KR" altLang="en-US" sz="1600"/>
              <a:t>으로 패딩</a:t>
            </a:r>
            <a:endParaRPr lang="ko-KR" altLang="en-US" sz="1600"/>
          </a:p>
          <a:p>
            <a:pPr>
              <a:defRPr/>
            </a:pPr>
            <a:r>
              <a:rPr lang="ko-KR" altLang="en-US" sz="1600"/>
              <a:t>     큰 길이의 시퀀스는 잘라냄  </a:t>
            </a:r>
            <a:endParaRPr lang="ko-KR" altLang="en-US" sz="1600"/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반환할때는 </a:t>
            </a:r>
            <a:r>
              <a:rPr lang="en-US" altLang="ko-KR" sz="1600"/>
              <a:t>3D</a:t>
            </a:r>
            <a:r>
              <a:rPr lang="ko-KR" altLang="en-US" sz="1600"/>
              <a:t> 실수형 텐서를 반환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5.1.1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6237" y="956102"/>
            <a:ext cx="23587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경계 문제와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패딩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이해하기</a:t>
            </a:r>
            <a:endParaRPr lang="en-US" altLang="ko-KR" sz="500" b="1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https://drek4537l1klr.cloudfront.net/chollet/Figures/05fig05_a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1489272"/>
            <a:ext cx="4845325" cy="230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76237" y="3832233"/>
            <a:ext cx="292713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5X5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특성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맵에서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가능한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패치 위치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02728" y="4776622"/>
            <a:ext cx="3662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크기가 조금 줄어들었다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높이와 너비 차원을 따라 정확히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타일이 줄어듦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019752" y="4283578"/>
            <a:ext cx="234892" cy="414580"/>
          </a:xfrm>
          <a:prstGeom prst="downArrow">
            <a:avLst/>
          </a:prstGeom>
          <a:noFill/>
          <a:ln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3019752" y="5578990"/>
            <a:ext cx="234892" cy="407772"/>
          </a:xfrm>
          <a:prstGeom prst="downArrow">
            <a:avLst/>
          </a:prstGeom>
          <a:noFill/>
          <a:ln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070997" y="6073928"/>
            <a:ext cx="2126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패딩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(padding)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</a:t>
            </a:r>
            <a:endParaRPr lang="ko-KR" altLang="en-US" sz="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076" name="Picture 4" descr="https://drek4537l1klr.cloudfront.net/chollet/Figures/05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34" y="1684668"/>
            <a:ext cx="5869645" cy="198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5570290" y="956102"/>
            <a:ext cx="0" cy="568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811584" y="3713299"/>
            <a:ext cx="33324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25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패치를 뽑기 위해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5X5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입력에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패딩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추가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62060" y="4283578"/>
            <a:ext cx="5661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특성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맵의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가장자리에 적절한 개수의 행과 열을 추가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(0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모든 입력 타일에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윈도우의 중앙을 위치시킬 수 있다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862060" y="5419299"/>
            <a:ext cx="5661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valid”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패딩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 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기본값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“same”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입력과 동일한 높이와 너비를 가진 출력을 만들기 위해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패딩</a:t>
            </a:r>
            <a:endParaRPr lang="ko-KR" altLang="en-US" sz="3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7943" y="1325496"/>
            <a:ext cx="5909445" cy="5556760"/>
          </a:xfrm>
          <a:prstGeom prst="rect">
            <a:avLst/>
          </a:prstGeom>
        </p:spPr>
      </p:pic>
      <p:sp>
        <p:nvSpPr>
          <p:cNvPr id="91" name=""/>
          <p:cNvSpPr/>
          <p:nvPr/>
        </p:nvSpPr>
        <p:spPr>
          <a:xfrm>
            <a:off x="2571750" y="1484779"/>
            <a:ext cx="403411" cy="1815352"/>
          </a:xfrm>
          <a:prstGeom prst="leftBrace">
            <a:avLst>
              <a:gd name="adj1" fmla="val 8333"/>
              <a:gd name="adj2" fmla="val 50000"/>
            </a:avLst>
          </a:prstGeom>
          <a:ln w="12700">
            <a:solidFill>
              <a:srgbClr val="37c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767602" y="2022662"/>
            <a:ext cx="1815354" cy="775783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en-US" altLang="ko-KR" sz="1500">
                <a:solidFill>
                  <a:srgbClr val="37c58a"/>
                </a:solidFill>
              </a:rPr>
              <a:t>Embedding </a:t>
            </a:r>
            <a:r>
              <a:rPr lang="ko-KR" altLang="en-US" sz="1500">
                <a:solidFill>
                  <a:srgbClr val="37c58a"/>
                </a:solidFill>
              </a:rPr>
              <a:t>층에 사용할 </a:t>
            </a:r>
            <a:r>
              <a:rPr lang="en-US" altLang="ko-KR" sz="1500">
                <a:solidFill>
                  <a:srgbClr val="37c58a"/>
                </a:solidFill>
              </a:rPr>
              <a:t>IMDB</a:t>
            </a:r>
            <a:r>
              <a:rPr lang="ko-KR" altLang="en-US" sz="1500">
                <a:solidFill>
                  <a:srgbClr val="37c58a"/>
                </a:solidFill>
              </a:rPr>
              <a:t> </a:t>
            </a:r>
            <a:endParaRPr lang="ko-KR" altLang="en-US" sz="1500">
              <a:solidFill>
                <a:srgbClr val="37c58a"/>
              </a:solidFill>
            </a:endParaRPr>
          </a:p>
          <a:p>
            <a:pPr algn="r">
              <a:defRPr/>
            </a:pPr>
            <a:r>
              <a:rPr lang="ko-KR" altLang="en-US" sz="1500">
                <a:solidFill>
                  <a:srgbClr val="37c58a"/>
                </a:solidFill>
              </a:rPr>
              <a:t>데이터 로드</a:t>
            </a:r>
            <a:endParaRPr lang="ko-KR" altLang="en-US" sz="1500">
              <a:solidFill>
                <a:srgbClr val="37c58a"/>
              </a:solidFill>
            </a:endParaRPr>
          </a:p>
        </p:txBody>
      </p:sp>
      <p:cxnSp>
        <p:nvCxnSpPr>
          <p:cNvPr id="93" name=""/>
          <p:cNvCxnSpPr>
            <a:endCxn id="94" idx="1"/>
          </p:cNvCxnSpPr>
          <p:nvPr/>
        </p:nvCxnSpPr>
        <p:spPr>
          <a:xfrm flipV="1">
            <a:off x="7479943" y="3012626"/>
            <a:ext cx="882280" cy="4633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4" name=""/>
          <p:cNvSpPr txBox="1"/>
          <p:nvPr/>
        </p:nvSpPr>
        <p:spPr>
          <a:xfrm>
            <a:off x="8362223" y="2788658"/>
            <a:ext cx="2743786" cy="447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리스트를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(samples, maxlen)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크기의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2D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정수 텐서로 변환 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5" name=""/>
          <p:cNvCxnSpPr>
            <a:endCxn id="96" idx="1"/>
          </p:cNvCxnSpPr>
          <p:nvPr/>
        </p:nvCxnSpPr>
        <p:spPr>
          <a:xfrm flipV="1">
            <a:off x="6247462" y="4907452"/>
            <a:ext cx="1025154" cy="3983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6" name=""/>
          <p:cNvSpPr txBox="1"/>
          <p:nvPr/>
        </p:nvSpPr>
        <p:spPr>
          <a:xfrm>
            <a:off x="7272616" y="4587584"/>
            <a:ext cx="4919384" cy="6397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나중에 임베딩된 입력을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Flatten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층에서 펼치기 위해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Embedding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층에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input_length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지정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Embedding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층의 출력 크기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(samples, maxlen, 8)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97" name=""/>
          <p:cNvCxnSpPr>
            <a:endCxn id="98" idx="1"/>
          </p:cNvCxnSpPr>
          <p:nvPr/>
        </p:nvCxnSpPr>
        <p:spPr>
          <a:xfrm flipV="1">
            <a:off x="4351845" y="5231736"/>
            <a:ext cx="529856" cy="4417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98" name=""/>
          <p:cNvSpPr txBox="1"/>
          <p:nvPr/>
        </p:nvSpPr>
        <p:spPr>
          <a:xfrm>
            <a:off x="4881701" y="5007552"/>
            <a:ext cx="2484014" cy="4483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3D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임베딩 텐서를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2D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텐서로 펼침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크기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(samples, maxlen*8)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933" y="1433302"/>
            <a:ext cx="7860134" cy="4980919"/>
          </a:xfrm>
          <a:prstGeom prst="rect">
            <a:avLst/>
          </a:prstGeom>
        </p:spPr>
      </p:pic>
      <p:sp>
        <p:nvSpPr>
          <p:cNvPr id="100" name=""/>
          <p:cNvSpPr/>
          <p:nvPr/>
        </p:nvSpPr>
        <p:spPr>
          <a:xfrm>
            <a:off x="8926440" y="6194497"/>
            <a:ext cx="1168977" cy="346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01" name=""/>
          <p:cNvSpPr txBox="1"/>
          <p:nvPr/>
        </p:nvSpPr>
        <p:spPr>
          <a:xfrm>
            <a:off x="6502213" y="1599639"/>
            <a:ext cx="4415116" cy="12273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임베딩 시퀀스를 펼치고 하나의 </a:t>
            </a:r>
            <a:r>
              <a:rPr lang="en-US" altLang="ko-KR" sz="1500"/>
              <a:t>Dense</a:t>
            </a:r>
            <a:r>
              <a:rPr lang="ko-KR" altLang="en-US" sz="1500"/>
              <a:t> 층을 훈련</a:t>
            </a:r>
            <a:endParaRPr lang="ko-KR" altLang="en-US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en-US" altLang="ko-KR" sz="1500"/>
              <a:t>--&gt;</a:t>
            </a:r>
            <a:r>
              <a:rPr lang="ko-KR" altLang="en-US" sz="1500"/>
              <a:t> 입력 시퀀스에 있는 각 단어를 독립적으로 다룸 즉</a:t>
            </a:r>
            <a:r>
              <a:rPr lang="en-US" altLang="ko-KR" sz="1500"/>
              <a:t>,</a:t>
            </a:r>
            <a:r>
              <a:rPr lang="ko-KR" altLang="en-US" sz="1500"/>
              <a:t> 단어 사이의 관계나 문장 구조를 고려하지 않음 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단어 임베딩 사용하기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" name="직사각형 63"/>
          <p:cNvSpPr/>
          <p:nvPr/>
        </p:nvSpPr>
        <p:spPr>
          <a:xfrm>
            <a:off x="2884519" y="1398285"/>
            <a:ext cx="6422961" cy="447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사전 훈련된 단어 임베딩 사용하기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" name="직사각형 63"/>
          <p:cNvSpPr/>
          <p:nvPr/>
        </p:nvSpPr>
        <p:spPr>
          <a:xfrm>
            <a:off x="1013136" y="2604142"/>
            <a:ext cx="4652431" cy="8248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훈련 데이터가 부족하면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작업에 맞는</a:t>
            </a:r>
            <a:r>
              <a:rPr xmlns:mc="http://schemas.openxmlformats.org/markup-compatibility/2006" xmlns:hp="http://schemas.haansoft.com/office/presentation/8.0" kumimoji="0" lang="ko-KR" altLang="en-US" sz="1600" b="1" i="0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sng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 임베딩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을 학습할 수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x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직사각형 63"/>
          <p:cNvSpPr/>
          <p:nvPr/>
        </p:nvSpPr>
        <p:spPr>
          <a:xfrm>
            <a:off x="6547160" y="2606047"/>
            <a:ext cx="3789580" cy="17830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미리 계산된 </a:t>
            </a:r>
            <a:r>
              <a:rPr xmlns:mc="http://schemas.openxmlformats.org/markup-compatibility/2006" xmlns:hp="http://schemas.haansoft.com/office/presentation/8.0" kumimoji="0" lang="ko-KR" altLang="en-US" sz="1600" b="1" i="0" u="sng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공간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에서 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벡터를 로드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공간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뛰어난 구조와 유용한 성질을 가지고 있어 언어 구조의 일반적인 측면을 잡아낼 수 있다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5412441" y="2728632"/>
            <a:ext cx="1355911" cy="3650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--------&gt;</a:t>
            </a:r>
            <a:endParaRPr lang="en-US" altLang="ko-KR"/>
          </a:p>
        </p:txBody>
      </p:sp>
      <p:sp>
        <p:nvSpPr>
          <p:cNvPr id="108" name=""/>
          <p:cNvSpPr txBox="1"/>
          <p:nvPr/>
        </p:nvSpPr>
        <p:spPr>
          <a:xfrm>
            <a:off x="1785657" y="4846544"/>
            <a:ext cx="9760322" cy="7903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*</a:t>
            </a:r>
            <a:r>
              <a:rPr lang="ko-KR" altLang="en-US" sz="1500"/>
              <a:t>단어 임베딩 </a:t>
            </a:r>
            <a:r>
              <a:rPr lang="en-US" altLang="ko-KR" sz="1500"/>
              <a:t>:</a:t>
            </a:r>
            <a:r>
              <a:rPr lang="ko-KR" altLang="en-US" sz="1500"/>
              <a:t> 단어 출현 통계를 사용하여 계산 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                   사용되는 기법 </a:t>
            </a:r>
            <a:r>
              <a:rPr lang="en-US" altLang="ko-KR" sz="1500"/>
              <a:t>①Word2vec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성별처럼 구체적인 의미가 있는 속성을 잡아냄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                                      ②</a:t>
            </a:r>
            <a:r>
              <a:rPr lang="en-US" altLang="ko-KR" sz="1500"/>
              <a:t>GloVe : </a:t>
            </a:r>
            <a:r>
              <a:rPr lang="ko-KR" altLang="en-US" sz="1500"/>
              <a:t>단어의 동시 출현 통계를 기록한 행렬을 분해하는 기법을 사용</a:t>
            </a:r>
            <a:r>
              <a:rPr lang="ko-KR" altLang="en-US" sz="1600"/>
              <a:t> </a:t>
            </a:r>
            <a:endParaRPr lang="ko-KR" altLang="en-US" sz="1600"/>
          </a:p>
        </p:txBody>
      </p:sp>
      <p:cxnSp>
        <p:nvCxnSpPr>
          <p:cNvPr id="109" name=""/>
          <p:cNvCxnSpPr>
            <a:stCxn id="103" idx="2"/>
          </p:cNvCxnSpPr>
          <p:nvPr/>
        </p:nvCxnSpPr>
        <p:spPr>
          <a:xfrm rot="5400000">
            <a:off x="2224367" y="3675530"/>
            <a:ext cx="1361515" cy="868454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2884519" y="1398285"/>
            <a:ext cx="6422961" cy="447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전체적인 데이터 처리 과정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2" name=""/>
          <p:cNvSpPr/>
          <p:nvPr/>
        </p:nvSpPr>
        <p:spPr>
          <a:xfrm>
            <a:off x="2196913" y="3262593"/>
            <a:ext cx="9603439" cy="5995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7c56e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1" name="타원 71"/>
          <p:cNvSpPr/>
          <p:nvPr/>
        </p:nvSpPr>
        <p:spPr>
          <a:xfrm>
            <a:off x="440357" y="2694478"/>
            <a:ext cx="1788691" cy="1735743"/>
          </a:xfrm>
          <a:prstGeom prst="ellipse">
            <a:avLst/>
          </a:prstGeom>
          <a:solidFill>
            <a:srgbClr val="333f4f">
              <a:alpha val="100000"/>
            </a:srgbClr>
          </a:solidFill>
          <a:ln w="2540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원본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IMDB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텍스트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내려받기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3" name="타원 71"/>
          <p:cNvSpPr/>
          <p:nvPr/>
        </p:nvSpPr>
        <p:spPr>
          <a:xfrm>
            <a:off x="2609256" y="2694478"/>
            <a:ext cx="1788691" cy="1735743"/>
          </a:xfrm>
          <a:prstGeom prst="ellipse">
            <a:avLst/>
          </a:prstGeom>
          <a:solidFill>
            <a:srgbClr val="333f4f">
              <a:alpha val="100000"/>
            </a:srgbClr>
          </a:solidFill>
          <a:ln w="2540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데이터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토큰화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4" name="타원 71"/>
          <p:cNvSpPr/>
          <p:nvPr/>
        </p:nvSpPr>
        <p:spPr>
          <a:xfrm>
            <a:off x="4870101" y="2694478"/>
            <a:ext cx="1788691" cy="1735743"/>
          </a:xfrm>
          <a:prstGeom prst="ellipse">
            <a:avLst/>
          </a:prstGeom>
          <a:solidFill>
            <a:srgbClr val="333f4f">
              <a:alpha val="100000"/>
            </a:srgbClr>
          </a:solidFill>
          <a:ln w="2540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GloVe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단어 임베딩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내려받기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5" name="타원 71"/>
          <p:cNvSpPr/>
          <p:nvPr/>
        </p:nvSpPr>
        <p:spPr>
          <a:xfrm>
            <a:off x="7222158" y="2694478"/>
            <a:ext cx="1788691" cy="1735743"/>
          </a:xfrm>
          <a:prstGeom prst="ellipse">
            <a:avLst/>
          </a:prstGeom>
          <a:solidFill>
            <a:srgbClr val="333f4f">
              <a:alpha val="100000"/>
            </a:srgbClr>
          </a:solidFill>
          <a:ln w="2540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임베딩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전처리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6" name="타원 71"/>
          <p:cNvSpPr/>
          <p:nvPr/>
        </p:nvSpPr>
        <p:spPr>
          <a:xfrm>
            <a:off x="9443723" y="2694478"/>
            <a:ext cx="1788691" cy="1735743"/>
          </a:xfrm>
          <a:prstGeom prst="ellipse">
            <a:avLst/>
          </a:prstGeom>
          <a:solidFill>
            <a:srgbClr val="333f4f">
              <a:alpha val="100000"/>
            </a:srgbClr>
          </a:solidFill>
          <a:ln w="2540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모델 정의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훈련 및 평가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3820209" y="1617359"/>
            <a:ext cx="4551581" cy="447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원본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IMDB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텍스트 내려받기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4891" y="2301045"/>
            <a:ext cx="5662217" cy="3981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18" name=""/>
          <p:cNvCxnSpPr/>
          <p:nvPr/>
        </p:nvCxnSpPr>
        <p:spPr>
          <a:xfrm rot="5400000">
            <a:off x="3888443" y="4263837"/>
            <a:ext cx="4415116" cy="2"/>
          </a:xfrm>
          <a:prstGeom prst="line">
            <a:avLst/>
          </a:prstGeom>
          <a:ln>
            <a:solidFill>
              <a:srgbClr val="bfbfb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63"/>
          <p:cNvSpPr/>
          <p:nvPr/>
        </p:nvSpPr>
        <p:spPr>
          <a:xfrm>
            <a:off x="740271" y="1438065"/>
            <a:ext cx="2523317" cy="4532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데이터 토큰화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9094" y="1466574"/>
            <a:ext cx="5200917" cy="5391426"/>
          </a:xfrm>
          <a:prstGeom prst="rect">
            <a:avLst/>
          </a:prstGeom>
        </p:spPr>
      </p:pic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9133" y="3409950"/>
            <a:ext cx="3157238" cy="694894"/>
          </a:xfrm>
          <a:prstGeom prst="rect">
            <a:avLst/>
          </a:prstGeom>
        </p:spPr>
      </p:pic>
      <p:cxnSp>
        <p:nvCxnSpPr>
          <p:cNvPr id="122" name=""/>
          <p:cNvCxnSpPr>
            <a:endCxn id="121" idx="1"/>
          </p:cNvCxnSpPr>
          <p:nvPr/>
        </p:nvCxnSpPr>
        <p:spPr>
          <a:xfrm>
            <a:off x="7446308" y="3748367"/>
            <a:ext cx="1042825" cy="9029"/>
          </a:xfrm>
          <a:prstGeom prst="straightConnector1">
            <a:avLst/>
          </a:prstGeom>
          <a:noFill/>
          <a:ln w="19050" cap="flat" cmpd="sng" algn="ctr">
            <a:solidFill>
              <a:srgbClr val="37c58a">
                <a:alpha val="100000"/>
              </a:srgbClr>
            </a:solidFill>
            <a:prstDash val="solid"/>
            <a:miter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2" name="직사각형 63"/>
          <p:cNvSpPr/>
          <p:nvPr/>
        </p:nvSpPr>
        <p:spPr>
          <a:xfrm>
            <a:off x="3165785" y="1687861"/>
            <a:ext cx="2422464" cy="4533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GloVe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단어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--&gt;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3" name="직사각형 63"/>
          <p:cNvSpPr/>
          <p:nvPr/>
        </p:nvSpPr>
        <p:spPr>
          <a:xfrm>
            <a:off x="5351491" y="1512564"/>
            <a:ext cx="4987228" cy="8191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40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만개의 단어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또는 토큰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에 대한 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100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차원의 임베딩 벡터를 포함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6" name="직사각형 63"/>
          <p:cNvSpPr/>
          <p:nvPr/>
        </p:nvSpPr>
        <p:spPr>
          <a:xfrm>
            <a:off x="3820209" y="2438645"/>
            <a:ext cx="4551581" cy="8219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전처리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67" y="3272023"/>
            <a:ext cx="5488137" cy="2718761"/>
          </a:xfrm>
          <a:prstGeom prst="rect">
            <a:avLst/>
          </a:prstGeom>
        </p:spPr>
      </p:pic>
      <p:cxnSp>
        <p:nvCxnSpPr>
          <p:cNvPr id="128" name=""/>
          <p:cNvCxnSpPr/>
          <p:nvPr/>
        </p:nvCxnSpPr>
        <p:spPr>
          <a:xfrm rot="16200000" flipH="1">
            <a:off x="4355631" y="4693122"/>
            <a:ext cx="3480737" cy="0"/>
          </a:xfrm>
          <a:prstGeom prst="line">
            <a:avLst/>
          </a:prstGeom>
          <a:ln>
            <a:solidFill>
              <a:srgbClr val="bf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3820" y="3400425"/>
            <a:ext cx="5400809" cy="2163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3820209" y="1617359"/>
            <a:ext cx="4551581" cy="447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모델 정의하기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4762" y="2851343"/>
            <a:ext cx="5541237" cy="1978461"/>
          </a:xfrm>
          <a:prstGeom prst="rect">
            <a:avLst/>
          </a:prstGeom>
        </p:spPr>
      </p:pic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4360" y="2627549"/>
            <a:ext cx="5183407" cy="262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3820209" y="1617359"/>
            <a:ext cx="4551581" cy="447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모델에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GloVe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임베딩 로드하기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6921" y="2972726"/>
            <a:ext cx="5353613" cy="912547"/>
          </a:xfrm>
          <a:prstGeom prst="rect">
            <a:avLst/>
          </a:prstGeom>
        </p:spPr>
      </p:pic>
      <p:sp>
        <p:nvSpPr>
          <p:cNvPr id="126" name="직사각형 63"/>
          <p:cNvSpPr/>
          <p:nvPr/>
        </p:nvSpPr>
        <p:spPr>
          <a:xfrm>
            <a:off x="4967111" y="2331874"/>
            <a:ext cx="5656954" cy="4516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    사전 훈련된 단어 임베딩을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Embedding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층에 로드하기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7" name="직사각형 63"/>
          <p:cNvSpPr/>
          <p:nvPr/>
        </p:nvSpPr>
        <p:spPr>
          <a:xfrm>
            <a:off x="4718285" y="3386688"/>
            <a:ext cx="6456582" cy="8238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---&gt;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Embedding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층을 동결함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trainable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속성을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False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로 설정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5243454" y="3793302"/>
            <a:ext cx="6467594" cy="11863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모델의 일부는 사전 훈련되고 다른 부분은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랜덤으로 초기화 되었다면 훈련하는 동안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사전 훈련된 부분이 업데이트되어 정보를 잃게되면 안되기 대문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9" name=""/>
          <p:cNvCxnSpPr>
            <a:stCxn id="123" idx="0"/>
            <a:endCxn id="126" idx="1"/>
          </p:cNvCxnSpPr>
          <p:nvPr/>
        </p:nvCxnSpPr>
        <p:spPr>
          <a:xfrm rot="5400000" flipH="1" flipV="1">
            <a:off x="4177902" y="2183517"/>
            <a:ext cx="415034" cy="1163382"/>
          </a:xfrm>
          <a:prstGeom prst="bentConnector2">
            <a:avLst/>
          </a:prstGeom>
          <a:ln w="127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3820209" y="1617359"/>
            <a:ext cx="4551581" cy="447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모델 훈련과 평가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7281" y="3017104"/>
            <a:ext cx="8240641" cy="3669529"/>
          </a:xfrm>
          <a:prstGeom prst="rect">
            <a:avLst/>
          </a:prstGeom>
        </p:spPr>
      </p:pic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5982" y="2034197"/>
            <a:ext cx="4743901" cy="2019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5.1.1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6237" y="956102"/>
            <a:ext cx="24987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이해하기</a:t>
            </a:r>
            <a:endParaRPr lang="en-US" altLang="ko-KR" sz="500" b="1" dirty="0">
              <a:solidFill>
                <a:schemeClr val="accent6"/>
              </a:solidFill>
            </a:endParaRPr>
          </a:p>
        </p:txBody>
      </p:sp>
      <p:pic>
        <p:nvPicPr>
          <p:cNvPr id="4098" name="Picture 2" descr="https://drek4537l1klr.cloudfront.net/chollet/Figures/05fig07_a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5" y="3896497"/>
            <a:ext cx="4586686" cy="20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07585" y="6041127"/>
            <a:ext cx="292713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▲ 2X2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스트라이드를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사용한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합성곱의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패치</a:t>
            </a:r>
            <a:endParaRPr lang="ko-KR" altLang="en-US" sz="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3592" y="1566890"/>
            <a:ext cx="5661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합성곱의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파라미터인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두 번의 연속적인 윈도우 사이의 거리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7585" y="2593244"/>
            <a:ext cx="374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기본값은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스트라이드가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보다 큰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가능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542947" y="4425300"/>
            <a:ext cx="437092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너비와 높이가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배수로 다운샘플링 되었다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실전에서 드물게 사용됨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특성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다운샘플링 위해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대신 최대 </a:t>
            </a:r>
            <a:r>
              <a:rPr lang="ko-KR" altLang="en-US" sz="1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풀링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(max pooling)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연산 사용하는 경우가 많음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07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0" name="직사각형 63"/>
          <p:cNvSpPr/>
          <p:nvPr/>
        </p:nvSpPr>
        <p:spPr>
          <a:xfrm>
            <a:off x="3820209" y="1617359"/>
            <a:ext cx="4551581" cy="447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모델 훈련과 평가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0767" y="2489839"/>
            <a:ext cx="4711864" cy="3085061"/>
          </a:xfrm>
          <a:prstGeom prst="rect">
            <a:avLst/>
          </a:prstGeom>
        </p:spPr>
      </p:pic>
      <p:pic>
        <p:nvPicPr>
          <p:cNvPr id="1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5153" y="2474139"/>
            <a:ext cx="5167968" cy="3222468"/>
          </a:xfrm>
          <a:prstGeom prst="rect">
            <a:avLst/>
          </a:prstGeom>
        </p:spPr>
      </p:pic>
      <p:sp>
        <p:nvSpPr>
          <p:cNvPr id="127" name="직사각형 63"/>
          <p:cNvSpPr/>
          <p:nvPr/>
        </p:nvSpPr>
        <p:spPr>
          <a:xfrm>
            <a:off x="3020578" y="5967814"/>
            <a:ext cx="6150843" cy="4501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--&gt;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훈련 샘플 수가 적기 때문에 과대적함이 빠르게 일어남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1506111" y="2396117"/>
            <a:ext cx="5064513" cy="3356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해당 작업에 특화된 입력 토큰의 임베딩을 학습 </a:t>
            </a:r>
            <a:r>
              <a:rPr lang="en-US" altLang="ko-KR" sz="1600"/>
              <a:t>--&gt;</a:t>
            </a:r>
            <a:endParaRPr lang="ko-KR" altLang="en-US" sz="1600"/>
          </a:p>
        </p:txBody>
      </p:sp>
      <p:sp>
        <p:nvSpPr>
          <p:cNvPr id="127" name=""/>
          <p:cNvSpPr txBox="1"/>
          <p:nvPr/>
        </p:nvSpPr>
        <p:spPr>
          <a:xfrm>
            <a:off x="5898297" y="2161012"/>
            <a:ext cx="4716039" cy="106721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데이터가 풍부하게 있다면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사전 훈련된 단어 임베딩보다 일반적으로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성능이 높음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44763" y="3122587"/>
            <a:ext cx="5902472" cy="3554438"/>
          </a:xfrm>
          <a:prstGeom prst="rect">
            <a:avLst/>
          </a:prstGeom>
        </p:spPr>
      </p:pic>
      <p:sp>
        <p:nvSpPr>
          <p:cNvPr id="130" name="직사각형 63"/>
          <p:cNvSpPr/>
          <p:nvPr/>
        </p:nvSpPr>
        <p:spPr>
          <a:xfrm>
            <a:off x="3008820" y="1582080"/>
            <a:ext cx="6174360" cy="444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사전 훈련된 단어 임베딩을 사용하지 않고 같은 모델 훈련하기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7" name="직사각형 63"/>
          <p:cNvSpPr/>
          <p:nvPr/>
        </p:nvSpPr>
        <p:spPr>
          <a:xfrm>
            <a:off x="2108733" y="5851655"/>
            <a:ext cx="7974534" cy="8234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--&gt;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이 예제에서는 사전 훈련된 단어 임베딩을 사용하는 것이 임베딩을 함께 훈련하는 것보다 낫지만 훈련 샘플의 수를 늘리면 상황은 달라진다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!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0000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9" name="직사각형 63"/>
          <p:cNvSpPr/>
          <p:nvPr/>
        </p:nvSpPr>
        <p:spPr>
          <a:xfrm>
            <a:off x="3008818" y="1578827"/>
            <a:ext cx="6174362" cy="44809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사전 훈련된 단어 임베딩을 사용하지 않고 같은 모델 훈련하기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8337" y="2449860"/>
            <a:ext cx="4910863" cy="3182966"/>
          </a:xfrm>
          <a:prstGeom prst="rect">
            <a:avLst/>
          </a:prstGeom>
        </p:spPr>
      </p:pic>
      <p:pic>
        <p:nvPicPr>
          <p:cNvPr id="1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4681" y="2349816"/>
            <a:ext cx="5123181" cy="3296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모든 내용을 적용하기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원본 텍스트에서 단어 임베딩까지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9" name="직사각형 63"/>
          <p:cNvSpPr/>
          <p:nvPr/>
        </p:nvSpPr>
        <p:spPr>
          <a:xfrm>
            <a:off x="3008818" y="1578827"/>
            <a:ext cx="6174362" cy="44809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테스트 데이터에서 모델 평가 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2000" y="2700834"/>
            <a:ext cx="5127812" cy="3651729"/>
          </a:xfrm>
          <a:prstGeom prst="rect">
            <a:avLst/>
          </a:prstGeom>
        </p:spPr>
      </p:pic>
      <p:sp>
        <p:nvSpPr>
          <p:cNvPr id="133" name="직사각형 63"/>
          <p:cNvSpPr/>
          <p:nvPr/>
        </p:nvSpPr>
        <p:spPr>
          <a:xfrm>
            <a:off x="989052" y="2161012"/>
            <a:ext cx="4594606" cy="450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테스트 데이터 토큰화하기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34" name=""/>
          <p:cNvCxnSpPr>
            <a:stCxn id="129" idx="2"/>
          </p:cNvCxnSpPr>
          <p:nvPr/>
        </p:nvCxnSpPr>
        <p:spPr>
          <a:xfrm rot="16200000" flipH="1">
            <a:off x="3892718" y="4230201"/>
            <a:ext cx="4406568" cy="6"/>
          </a:xfrm>
          <a:prstGeom prst="line">
            <a:avLst/>
          </a:prstGeom>
          <a:noFill/>
          <a:ln w="6350" cap="flat" cmpd="sng" algn="ctr">
            <a:solidFill>
              <a:srgbClr val="bfbfbf">
                <a:alpha val="100000"/>
              </a:srgbClr>
            </a:solidFill>
            <a:prstDash val="dash"/>
            <a:miter/>
          </a:ln>
        </p:spPr>
      </p:cxnSp>
      <p:sp>
        <p:nvSpPr>
          <p:cNvPr id="136" name="직사각형 63"/>
          <p:cNvSpPr/>
          <p:nvPr/>
        </p:nvSpPr>
        <p:spPr>
          <a:xfrm>
            <a:off x="6577672" y="2266949"/>
            <a:ext cx="4594606" cy="450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테스트 세트에서 모델 평가하기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8875" y="2976963"/>
            <a:ext cx="5034133" cy="1252549"/>
          </a:xfrm>
          <a:prstGeom prst="rect">
            <a:avLst/>
          </a:prstGeom>
        </p:spPr>
      </p:pic>
      <p:sp>
        <p:nvSpPr>
          <p:cNvPr id="138" name=""/>
          <p:cNvSpPr/>
          <p:nvPr/>
        </p:nvSpPr>
        <p:spPr>
          <a:xfrm>
            <a:off x="8166409" y="3759819"/>
            <a:ext cx="662104" cy="569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9" name=""/>
          <p:cNvSpPr txBox="1"/>
          <p:nvPr/>
        </p:nvSpPr>
        <p:spPr>
          <a:xfrm>
            <a:off x="8986024" y="4050448"/>
            <a:ext cx="3205976" cy="5196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solidFill>
                  <a:srgbClr val="ff0000"/>
                </a:solidFill>
              </a:rPr>
              <a:t>적은 수의 훈련 샘플로 </a:t>
            </a:r>
            <a:endParaRPr lang="ko-KR" altLang="en-US" sz="1400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sz="1400">
                <a:solidFill>
                  <a:srgbClr val="ff0000"/>
                </a:solidFill>
              </a:rPr>
              <a:t>작업하는 것이 어렵다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"/>
          <p:cNvGrpSpPr/>
          <p:nvPr/>
        </p:nvGrpSpPr>
        <p:grpSpPr>
          <a:xfrm rot="0">
            <a:off x="3270335" y="1709056"/>
            <a:ext cx="6558527" cy="1095400"/>
            <a:chOff x="4877018" y="1624017"/>
            <a:chExt cx="6025936" cy="1095400"/>
          </a:xfrm>
        </p:grpSpPr>
        <p:sp>
          <p:nvSpPr>
            <p:cNvPr id="91" name=""/>
            <p:cNvSpPr/>
            <p:nvPr/>
          </p:nvSpPr>
          <p:spPr>
            <a:xfrm>
              <a:off x="4877018" y="16240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 sz="13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075868" y="1940212"/>
              <a:ext cx="4827086" cy="53544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원본 텍스트를 신경망이 처리할 수 있는 형태로 변환 가능하다</a:t>
              </a:r>
              <a:r>
                <a:rPr lang="ko-KR" altLang="en-US" sz="13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"/>
          <p:cNvGrpSpPr/>
          <p:nvPr/>
        </p:nvGrpSpPr>
        <p:grpSpPr>
          <a:xfrm rot="0">
            <a:off x="3270336" y="3115742"/>
            <a:ext cx="5651328" cy="1256257"/>
            <a:chOff x="4877018" y="3030703"/>
            <a:chExt cx="5651328" cy="1256257"/>
          </a:xfrm>
        </p:grpSpPr>
        <p:sp>
          <p:nvSpPr>
            <p:cNvPr id="91" name=""/>
            <p:cNvSpPr/>
            <p:nvPr/>
          </p:nvSpPr>
          <p:spPr>
            <a:xfrm>
              <a:off x="4877018" y="3191561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69911" y="3030703"/>
              <a:ext cx="4346819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케라스 모델에 </a:t>
              </a:r>
              <a:r>
                <a:rPr lang="en-US" altLang="ko-KR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Embedding</a:t>
              </a: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층을 추가하여 어떤 작업에 특화된 토큰 임베딩을 학습할 수 있다</a:t>
              </a:r>
              <a:endParaRPr lang="ko-KR" altLang="en-US" sz="14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"/>
          <p:cNvGrpSpPr/>
          <p:nvPr/>
        </p:nvGrpSpPr>
        <p:grpSpPr>
          <a:xfrm rot="0">
            <a:off x="3270336" y="4915356"/>
            <a:ext cx="6011420" cy="1138555"/>
            <a:chOff x="4877018" y="4830317"/>
            <a:chExt cx="6011420" cy="1138555"/>
          </a:xfrm>
        </p:grpSpPr>
        <p:sp>
          <p:nvSpPr>
            <p:cNvPr id="91" name=""/>
            <p:cNvSpPr/>
            <p:nvPr/>
          </p:nvSpPr>
          <p:spPr>
            <a:xfrm>
              <a:off x="4877018" y="48303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500"/>
                <a:t>작업</a:t>
              </a:r>
              <a:r>
                <a:rPr lang="en-US" altLang="ko-KR" sz="1500"/>
                <a:t>3.</a:t>
              </a:r>
              <a:endParaRPr lang="en-US" altLang="ko-KR" sz="15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502211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81526" y="4879242"/>
              <a:ext cx="4706911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데이터가 부족한 자연어 처리 문제에서 사전 훈련된 단어 임베딩을 사용하여 성능 향상을 할 수 있다</a:t>
              </a:r>
              <a:endParaRPr lang="ko-KR" altLang="en-US" sz="13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1" name=""/>
          <p:cNvSpPr txBox="1"/>
          <p:nvPr/>
        </p:nvSpPr>
        <p:spPr>
          <a:xfrm>
            <a:off x="95694" y="2841574"/>
            <a:ext cx="1720995" cy="375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3349780" y="2067753"/>
            <a:ext cx="1017444" cy="3115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</a:t>
            </a: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3339822" y="3647389"/>
            <a:ext cx="1017444" cy="3131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629947" y="1009866"/>
            <a:ext cx="237388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6.1.4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정리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6.2</a:t>
            </a:r>
            <a:r>
              <a:rPr lang="ko-KR" altLang="en-US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 순환 신경망 이해하기</a:t>
            </a:r>
            <a:endParaRPr lang="ko-KR" altLang="en-US" sz="3200" b="1" i="1" ker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900" kern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자유형 25"/>
          <p:cNvSpPr/>
          <p:nvPr/>
        </p:nvSpPr>
        <p:spPr>
          <a:xfrm rot="2700000">
            <a:off x="2931406" y="1720574"/>
            <a:ext cx="2699657" cy="4172468"/>
          </a:xfrm>
          <a:custGeom>
            <a:avLst/>
            <a:gdLst>
              <a:gd name="connsiteX0" fmla="*/ 846002 w 2699657"/>
              <a:gd name="connsiteY0" fmla="*/ 164731 h 4172468"/>
              <a:gd name="connsiteX1" fmla="*/ 1641396 w 2699657"/>
              <a:gd name="connsiteY1" fmla="*/ 164731 h 4172468"/>
              <a:gd name="connsiteX2" fmla="*/ 1641396 w 2699657"/>
              <a:gd name="connsiteY2" fmla="*/ 960126 h 4172468"/>
              <a:gd name="connsiteX3" fmla="*/ 1553167 w 2699657"/>
              <a:gd name="connsiteY3" fmla="*/ 1032196 h 4172468"/>
              <a:gd name="connsiteX4" fmla="*/ 1488186 w 2699657"/>
              <a:gd name="connsiteY4" fmla="*/ 1066391 h 4172468"/>
              <a:gd name="connsiteX5" fmla="*/ 1488186 w 2699657"/>
              <a:gd name="connsiteY5" fmla="*/ 1071417 h 4172468"/>
              <a:gd name="connsiteX6" fmla="*/ 1467884 w 2699657"/>
              <a:gd name="connsiteY6" fmla="*/ 1078108 h 4172468"/>
              <a:gd name="connsiteX7" fmla="*/ 1339451 w 2699657"/>
              <a:gd name="connsiteY7" fmla="*/ 1279380 h 4172468"/>
              <a:gd name="connsiteX8" fmla="*/ 1474802 w 2699657"/>
              <a:gd name="connsiteY8" fmla="*/ 1476066 h 4172468"/>
              <a:gd name="connsiteX9" fmla="*/ 1488186 w 2699657"/>
              <a:gd name="connsiteY9" fmla="*/ 1479967 h 4172468"/>
              <a:gd name="connsiteX10" fmla="*/ 1488186 w 2699657"/>
              <a:gd name="connsiteY10" fmla="*/ 1480282 h 4172468"/>
              <a:gd name="connsiteX11" fmla="*/ 1490326 w 2699657"/>
              <a:gd name="connsiteY11" fmla="*/ 1480591 h 4172468"/>
              <a:gd name="connsiteX12" fmla="*/ 1515557 w 2699657"/>
              <a:gd name="connsiteY12" fmla="*/ 1487944 h 4172468"/>
              <a:gd name="connsiteX13" fmla="*/ 1559154 w 2699657"/>
              <a:gd name="connsiteY13" fmla="*/ 1491575 h 4172468"/>
              <a:gd name="connsiteX14" fmla="*/ 1565659 w 2699657"/>
              <a:gd name="connsiteY14" fmla="*/ 1491462 h 4172468"/>
              <a:gd name="connsiteX15" fmla="*/ 1607638 w 2699657"/>
              <a:gd name="connsiteY15" fmla="*/ 1497520 h 4172468"/>
              <a:gd name="connsiteX16" fmla="*/ 2304302 w 2699657"/>
              <a:gd name="connsiteY16" fmla="*/ 1868166 h 4172468"/>
              <a:gd name="connsiteX17" fmla="*/ 2304302 w 2699657"/>
              <a:gd name="connsiteY17" fmla="*/ 3777112 h 4172468"/>
              <a:gd name="connsiteX18" fmla="*/ 395355 w 2699657"/>
              <a:gd name="connsiteY18" fmla="*/ 3777112 h 4172468"/>
              <a:gd name="connsiteX19" fmla="*/ 395355 w 2699657"/>
              <a:gd name="connsiteY19" fmla="*/ 1868166 h 4172468"/>
              <a:gd name="connsiteX20" fmla="*/ 965514 w 2699657"/>
              <a:gd name="connsiteY20" fmla="*/ 1528407 h 4172468"/>
              <a:gd name="connsiteX21" fmla="*/ 1019395 w 2699657"/>
              <a:gd name="connsiteY21" fmla="*/ 1515252 h 4172468"/>
              <a:gd name="connsiteX22" fmla="*/ 1019395 w 2699657"/>
              <a:gd name="connsiteY22" fmla="*/ 1508180 h 4172468"/>
              <a:gd name="connsiteX23" fmla="*/ 1027106 w 2699657"/>
              <a:gd name="connsiteY23" fmla="*/ 1507099 h 4172468"/>
              <a:gd name="connsiteX24" fmla="*/ 1210981 w 2699657"/>
              <a:gd name="connsiteY24" fmla="*/ 1263200 h 4172468"/>
              <a:gd name="connsiteX25" fmla="*/ 1052695 w 2699657"/>
              <a:gd name="connsiteY25" fmla="*/ 1084451 h 4172468"/>
              <a:gd name="connsiteX26" fmla="*/ 1019395 w 2699657"/>
              <a:gd name="connsiteY26" fmla="*/ 1082457 h 4172468"/>
              <a:gd name="connsiteX27" fmla="*/ 1019395 w 2699657"/>
              <a:gd name="connsiteY27" fmla="*/ 1077012 h 4172468"/>
              <a:gd name="connsiteX28" fmla="*/ 934231 w 2699657"/>
              <a:gd name="connsiteY28" fmla="*/ 1032196 h 4172468"/>
              <a:gd name="connsiteX29" fmla="*/ 846002 w 2699657"/>
              <a:gd name="connsiteY29" fmla="*/ 960126 h 4172468"/>
              <a:gd name="connsiteX30" fmla="*/ 846002 w 2699657"/>
              <a:gd name="connsiteY30" fmla="*/ 164731 h 41724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99657" h="4172468">
                <a:moveTo>
                  <a:pt x="846002" y="164731"/>
                </a:moveTo>
                <a:cubicBezTo>
                  <a:pt x="1065644" y="-54911"/>
                  <a:pt x="1421754" y="-54911"/>
                  <a:pt x="1641396" y="164731"/>
                </a:cubicBezTo>
                <a:cubicBezTo>
                  <a:pt x="1861039" y="384374"/>
                  <a:pt x="1861039" y="740484"/>
                  <a:pt x="1641396" y="960126"/>
                </a:cubicBezTo>
                <a:cubicBezTo>
                  <a:pt x="1613941" y="987581"/>
                  <a:pt x="1584353" y="1011605"/>
                  <a:pt x="1553167" y="1032196"/>
                </a:cubicBezTo>
                <a:lnTo>
                  <a:pt x="1488186" y="1066391"/>
                </a:lnTo>
                <a:lnTo>
                  <a:pt x="1488186" y="1071417"/>
                </a:lnTo>
                <a:lnTo>
                  <a:pt x="1467884" y="1078108"/>
                </a:lnTo>
                <a:cubicBezTo>
                  <a:pt x="1390946" y="1112238"/>
                  <a:pt x="1337896" y="1189931"/>
                  <a:pt x="1339451" y="1279380"/>
                </a:cubicBezTo>
                <a:cubicBezTo>
                  <a:pt x="1341006" y="1368829"/>
                  <a:pt x="1396725" y="1444630"/>
                  <a:pt x="1474802" y="1476066"/>
                </a:cubicBezTo>
                <a:lnTo>
                  <a:pt x="1488186" y="1479967"/>
                </a:lnTo>
                <a:lnTo>
                  <a:pt x="1488186" y="1480282"/>
                </a:lnTo>
                <a:lnTo>
                  <a:pt x="1490326" y="1480591"/>
                </a:lnTo>
                <a:lnTo>
                  <a:pt x="1515557" y="1487944"/>
                </a:lnTo>
                <a:cubicBezTo>
                  <a:pt x="1529664" y="1490577"/>
                  <a:pt x="1544246" y="1491834"/>
                  <a:pt x="1559154" y="1491575"/>
                </a:cubicBezTo>
                <a:lnTo>
                  <a:pt x="1565659" y="1491462"/>
                </a:lnTo>
                <a:lnTo>
                  <a:pt x="1607638" y="1497520"/>
                </a:lnTo>
                <a:cubicBezTo>
                  <a:pt x="1862888" y="1546939"/>
                  <a:pt x="2106624" y="1670488"/>
                  <a:pt x="2304302" y="1868166"/>
                </a:cubicBezTo>
                <a:cubicBezTo>
                  <a:pt x="2831443" y="2395307"/>
                  <a:pt x="2831443" y="3249971"/>
                  <a:pt x="2304302" y="3777112"/>
                </a:cubicBezTo>
                <a:cubicBezTo>
                  <a:pt x="1777161" y="4304254"/>
                  <a:pt x="922496" y="4304254"/>
                  <a:pt x="395355" y="3777112"/>
                </a:cubicBezTo>
                <a:cubicBezTo>
                  <a:pt x="-131786" y="3249971"/>
                  <a:pt x="-131786" y="2395307"/>
                  <a:pt x="395355" y="1868166"/>
                </a:cubicBezTo>
                <a:cubicBezTo>
                  <a:pt x="560087" y="1703434"/>
                  <a:pt x="756803" y="1590181"/>
                  <a:pt x="965514" y="1528407"/>
                </a:cubicBezTo>
                <a:lnTo>
                  <a:pt x="1019395" y="1515252"/>
                </a:lnTo>
                <a:lnTo>
                  <a:pt x="1019395" y="1508180"/>
                </a:lnTo>
                <a:lnTo>
                  <a:pt x="1027106" y="1507099"/>
                </a:lnTo>
                <a:cubicBezTo>
                  <a:pt x="1145232" y="1490523"/>
                  <a:pt x="1227556" y="1381327"/>
                  <a:pt x="1210981" y="1263200"/>
                </a:cubicBezTo>
                <a:cubicBezTo>
                  <a:pt x="1198549" y="1174605"/>
                  <a:pt x="1134019" y="1106149"/>
                  <a:pt x="1052695" y="1084451"/>
                </a:cubicBezTo>
                <a:lnTo>
                  <a:pt x="1019395" y="1082457"/>
                </a:lnTo>
                <a:lnTo>
                  <a:pt x="1019395" y="1077012"/>
                </a:lnTo>
                <a:lnTo>
                  <a:pt x="934231" y="1032196"/>
                </a:lnTo>
                <a:cubicBezTo>
                  <a:pt x="903044" y="1011605"/>
                  <a:pt x="873457" y="987582"/>
                  <a:pt x="846002" y="960126"/>
                </a:cubicBezTo>
                <a:cubicBezTo>
                  <a:pt x="626359" y="740484"/>
                  <a:pt x="626359" y="384374"/>
                  <a:pt x="846002" y="1647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30200" dist="381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43141" y="3348414"/>
            <a:ext cx="2518231" cy="1831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메모리가 없음</a:t>
            </a:r>
            <a:endParaRPr lang="ko-KR" altLang="en-US" sz="1200" b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네트워크게 주입되는 입력을 개별적으로 처리</a:t>
            </a:r>
            <a:r>
              <a:rPr lang="en-US" altLang="ko-KR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입력간의 유지되는 상태 없음</a:t>
            </a:r>
            <a:endParaRPr lang="ko-KR" altLang="en-US" sz="1200" b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0">
                <a:solidFill>
                  <a:prstClr val="black">
                    <a:lumMod val="75000"/>
                    <a:lumOff val="25000"/>
                  </a:prstClr>
                </a:solidFill>
              </a:rPr>
              <a:t>② 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전체 시퀀스를 하나의 데이터포인트로 변환해아함 </a:t>
            </a:r>
            <a:endParaRPr lang="ko-KR" altLang="en-US" sz="1200" b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원호 30"/>
          <p:cNvSpPr/>
          <p:nvPr/>
        </p:nvSpPr>
        <p:spPr>
          <a:xfrm>
            <a:off x="2272143" y="2862996"/>
            <a:ext cx="2938255" cy="2938255"/>
          </a:xfrm>
          <a:prstGeom prst="arc">
            <a:avLst>
              <a:gd name="adj1" fmla="val 1686225"/>
              <a:gd name="adj2" fmla="val 16173651"/>
            </a:avLst>
          </a:prstGeom>
          <a:ln w="41275" cap="rnd">
            <a:solidFill>
              <a:srgbClr val="37c56e"/>
            </a:solidFill>
            <a:prstDash val="sysDash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624138" y="1999311"/>
            <a:ext cx="1386137" cy="1343963"/>
          </a:xfrm>
          <a:prstGeom prst="ellipse">
            <a:avLst/>
          </a:prstGeom>
          <a:solidFill>
            <a:schemeClr val="bg1"/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1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rgbClr val="37c56e"/>
                </a:solidFill>
              </a:rPr>
              <a:t>지금까지의 신경망</a:t>
            </a:r>
            <a:endParaRPr lang="ko-KR" altLang="en-US" sz="1200">
              <a:solidFill>
                <a:srgbClr val="37c56e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rgbClr val="37c56e"/>
                </a:solidFill>
              </a:rPr>
              <a:t>(</a:t>
            </a:r>
            <a:r>
              <a:rPr lang="ko-KR" altLang="en-US" sz="1200">
                <a:solidFill>
                  <a:srgbClr val="37c56e"/>
                </a:solidFill>
              </a:rPr>
              <a:t>컨브넷 </a:t>
            </a:r>
            <a:r>
              <a:rPr lang="en-US" altLang="ko-KR" sz="1200">
                <a:solidFill>
                  <a:srgbClr val="37c56e"/>
                </a:solidFill>
              </a:rPr>
              <a:t>...)</a:t>
            </a:r>
            <a:endParaRPr lang="en-US" altLang="ko-KR" sz="1200">
              <a:solidFill>
                <a:srgbClr val="37c56e"/>
              </a:solidFill>
            </a:endParaRPr>
          </a:p>
        </p:txBody>
      </p:sp>
      <p:sp>
        <p:nvSpPr>
          <p:cNvPr id="33" name="원호 32"/>
          <p:cNvSpPr/>
          <p:nvPr/>
        </p:nvSpPr>
        <p:spPr>
          <a:xfrm>
            <a:off x="4739159" y="2123473"/>
            <a:ext cx="1031437" cy="1098672"/>
          </a:xfrm>
          <a:prstGeom prst="arc">
            <a:avLst>
              <a:gd name="adj1" fmla="val 3602228"/>
              <a:gd name="adj2" fmla="val 15951877"/>
            </a:avLst>
          </a:prstGeom>
          <a:ln w="50800" cap="rnd">
            <a:solidFill>
              <a:srgbClr val="37c56e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59" name="자유형 58"/>
          <p:cNvSpPr/>
          <p:nvPr/>
        </p:nvSpPr>
        <p:spPr>
          <a:xfrm rot="18900000" flipH="1">
            <a:off x="6712525" y="1720574"/>
            <a:ext cx="2699657" cy="4172468"/>
          </a:xfrm>
          <a:custGeom>
            <a:avLst/>
            <a:gdLst>
              <a:gd name="connsiteX0" fmla="*/ 846002 w 2699657"/>
              <a:gd name="connsiteY0" fmla="*/ 164731 h 4172468"/>
              <a:gd name="connsiteX1" fmla="*/ 1641396 w 2699657"/>
              <a:gd name="connsiteY1" fmla="*/ 164731 h 4172468"/>
              <a:gd name="connsiteX2" fmla="*/ 1641396 w 2699657"/>
              <a:gd name="connsiteY2" fmla="*/ 960126 h 4172468"/>
              <a:gd name="connsiteX3" fmla="*/ 1553167 w 2699657"/>
              <a:gd name="connsiteY3" fmla="*/ 1032196 h 4172468"/>
              <a:gd name="connsiteX4" fmla="*/ 1488186 w 2699657"/>
              <a:gd name="connsiteY4" fmla="*/ 1066391 h 4172468"/>
              <a:gd name="connsiteX5" fmla="*/ 1488186 w 2699657"/>
              <a:gd name="connsiteY5" fmla="*/ 1071417 h 4172468"/>
              <a:gd name="connsiteX6" fmla="*/ 1467884 w 2699657"/>
              <a:gd name="connsiteY6" fmla="*/ 1078108 h 4172468"/>
              <a:gd name="connsiteX7" fmla="*/ 1339451 w 2699657"/>
              <a:gd name="connsiteY7" fmla="*/ 1279380 h 4172468"/>
              <a:gd name="connsiteX8" fmla="*/ 1474802 w 2699657"/>
              <a:gd name="connsiteY8" fmla="*/ 1476066 h 4172468"/>
              <a:gd name="connsiteX9" fmla="*/ 1488186 w 2699657"/>
              <a:gd name="connsiteY9" fmla="*/ 1479967 h 4172468"/>
              <a:gd name="connsiteX10" fmla="*/ 1488186 w 2699657"/>
              <a:gd name="connsiteY10" fmla="*/ 1480282 h 4172468"/>
              <a:gd name="connsiteX11" fmla="*/ 1490326 w 2699657"/>
              <a:gd name="connsiteY11" fmla="*/ 1480591 h 4172468"/>
              <a:gd name="connsiteX12" fmla="*/ 1515557 w 2699657"/>
              <a:gd name="connsiteY12" fmla="*/ 1487944 h 4172468"/>
              <a:gd name="connsiteX13" fmla="*/ 1559154 w 2699657"/>
              <a:gd name="connsiteY13" fmla="*/ 1491575 h 4172468"/>
              <a:gd name="connsiteX14" fmla="*/ 1565659 w 2699657"/>
              <a:gd name="connsiteY14" fmla="*/ 1491462 h 4172468"/>
              <a:gd name="connsiteX15" fmla="*/ 1607638 w 2699657"/>
              <a:gd name="connsiteY15" fmla="*/ 1497520 h 4172468"/>
              <a:gd name="connsiteX16" fmla="*/ 2304302 w 2699657"/>
              <a:gd name="connsiteY16" fmla="*/ 1868166 h 4172468"/>
              <a:gd name="connsiteX17" fmla="*/ 2304302 w 2699657"/>
              <a:gd name="connsiteY17" fmla="*/ 3777112 h 4172468"/>
              <a:gd name="connsiteX18" fmla="*/ 395355 w 2699657"/>
              <a:gd name="connsiteY18" fmla="*/ 3777112 h 4172468"/>
              <a:gd name="connsiteX19" fmla="*/ 395355 w 2699657"/>
              <a:gd name="connsiteY19" fmla="*/ 1868166 h 4172468"/>
              <a:gd name="connsiteX20" fmla="*/ 965514 w 2699657"/>
              <a:gd name="connsiteY20" fmla="*/ 1528407 h 4172468"/>
              <a:gd name="connsiteX21" fmla="*/ 1019395 w 2699657"/>
              <a:gd name="connsiteY21" fmla="*/ 1515252 h 4172468"/>
              <a:gd name="connsiteX22" fmla="*/ 1019395 w 2699657"/>
              <a:gd name="connsiteY22" fmla="*/ 1508180 h 4172468"/>
              <a:gd name="connsiteX23" fmla="*/ 1027106 w 2699657"/>
              <a:gd name="connsiteY23" fmla="*/ 1507099 h 4172468"/>
              <a:gd name="connsiteX24" fmla="*/ 1210981 w 2699657"/>
              <a:gd name="connsiteY24" fmla="*/ 1263200 h 4172468"/>
              <a:gd name="connsiteX25" fmla="*/ 1052695 w 2699657"/>
              <a:gd name="connsiteY25" fmla="*/ 1084451 h 4172468"/>
              <a:gd name="connsiteX26" fmla="*/ 1019395 w 2699657"/>
              <a:gd name="connsiteY26" fmla="*/ 1082457 h 4172468"/>
              <a:gd name="connsiteX27" fmla="*/ 1019395 w 2699657"/>
              <a:gd name="connsiteY27" fmla="*/ 1077012 h 4172468"/>
              <a:gd name="connsiteX28" fmla="*/ 934231 w 2699657"/>
              <a:gd name="connsiteY28" fmla="*/ 1032196 h 4172468"/>
              <a:gd name="connsiteX29" fmla="*/ 846002 w 2699657"/>
              <a:gd name="connsiteY29" fmla="*/ 960126 h 4172468"/>
              <a:gd name="connsiteX30" fmla="*/ 846002 w 2699657"/>
              <a:gd name="connsiteY30" fmla="*/ 164731 h 417246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99657" h="4172468">
                <a:moveTo>
                  <a:pt x="846002" y="164731"/>
                </a:moveTo>
                <a:cubicBezTo>
                  <a:pt x="1065644" y="-54911"/>
                  <a:pt x="1421754" y="-54911"/>
                  <a:pt x="1641396" y="164731"/>
                </a:cubicBezTo>
                <a:cubicBezTo>
                  <a:pt x="1861039" y="384374"/>
                  <a:pt x="1861039" y="740484"/>
                  <a:pt x="1641396" y="960126"/>
                </a:cubicBezTo>
                <a:cubicBezTo>
                  <a:pt x="1613941" y="987581"/>
                  <a:pt x="1584353" y="1011605"/>
                  <a:pt x="1553167" y="1032196"/>
                </a:cubicBezTo>
                <a:lnTo>
                  <a:pt x="1488186" y="1066391"/>
                </a:lnTo>
                <a:lnTo>
                  <a:pt x="1488186" y="1071417"/>
                </a:lnTo>
                <a:lnTo>
                  <a:pt x="1467884" y="1078108"/>
                </a:lnTo>
                <a:cubicBezTo>
                  <a:pt x="1390946" y="1112238"/>
                  <a:pt x="1337896" y="1189931"/>
                  <a:pt x="1339451" y="1279380"/>
                </a:cubicBezTo>
                <a:cubicBezTo>
                  <a:pt x="1341006" y="1368829"/>
                  <a:pt x="1396725" y="1444630"/>
                  <a:pt x="1474802" y="1476066"/>
                </a:cubicBezTo>
                <a:lnTo>
                  <a:pt x="1488186" y="1479967"/>
                </a:lnTo>
                <a:lnTo>
                  <a:pt x="1488186" y="1480282"/>
                </a:lnTo>
                <a:lnTo>
                  <a:pt x="1490326" y="1480591"/>
                </a:lnTo>
                <a:lnTo>
                  <a:pt x="1515557" y="1487944"/>
                </a:lnTo>
                <a:cubicBezTo>
                  <a:pt x="1529664" y="1490577"/>
                  <a:pt x="1544246" y="1491834"/>
                  <a:pt x="1559154" y="1491575"/>
                </a:cubicBezTo>
                <a:lnTo>
                  <a:pt x="1565659" y="1491462"/>
                </a:lnTo>
                <a:lnTo>
                  <a:pt x="1607638" y="1497520"/>
                </a:lnTo>
                <a:cubicBezTo>
                  <a:pt x="1862888" y="1546939"/>
                  <a:pt x="2106624" y="1670488"/>
                  <a:pt x="2304302" y="1868166"/>
                </a:cubicBezTo>
                <a:cubicBezTo>
                  <a:pt x="2831443" y="2395307"/>
                  <a:pt x="2831443" y="3249971"/>
                  <a:pt x="2304302" y="3777112"/>
                </a:cubicBezTo>
                <a:cubicBezTo>
                  <a:pt x="1777161" y="4304254"/>
                  <a:pt x="922496" y="4304254"/>
                  <a:pt x="395355" y="3777112"/>
                </a:cubicBezTo>
                <a:cubicBezTo>
                  <a:pt x="-131786" y="3249971"/>
                  <a:pt x="-131786" y="2395307"/>
                  <a:pt x="395355" y="1868166"/>
                </a:cubicBezTo>
                <a:cubicBezTo>
                  <a:pt x="560087" y="1703434"/>
                  <a:pt x="756803" y="1590181"/>
                  <a:pt x="965514" y="1528407"/>
                </a:cubicBezTo>
                <a:lnTo>
                  <a:pt x="1019395" y="1515252"/>
                </a:lnTo>
                <a:lnTo>
                  <a:pt x="1019395" y="1508180"/>
                </a:lnTo>
                <a:lnTo>
                  <a:pt x="1027106" y="1507099"/>
                </a:lnTo>
                <a:cubicBezTo>
                  <a:pt x="1145232" y="1490523"/>
                  <a:pt x="1227556" y="1381327"/>
                  <a:pt x="1210981" y="1263200"/>
                </a:cubicBezTo>
                <a:cubicBezTo>
                  <a:pt x="1198549" y="1174605"/>
                  <a:pt x="1134019" y="1106149"/>
                  <a:pt x="1052695" y="1084451"/>
                </a:cubicBezTo>
                <a:lnTo>
                  <a:pt x="1019395" y="1082457"/>
                </a:lnTo>
                <a:lnTo>
                  <a:pt x="1019395" y="1077012"/>
                </a:lnTo>
                <a:lnTo>
                  <a:pt x="934231" y="1032196"/>
                </a:lnTo>
                <a:cubicBezTo>
                  <a:pt x="903044" y="1011605"/>
                  <a:pt x="873457" y="987582"/>
                  <a:pt x="846002" y="960126"/>
                </a:cubicBezTo>
                <a:cubicBezTo>
                  <a:pt x="626359" y="740484"/>
                  <a:pt x="626359" y="384374"/>
                  <a:pt x="846002" y="1647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30200" dist="381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 flipH="1">
            <a:off x="7528122" y="3514725"/>
            <a:ext cx="2204338" cy="157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시퀀스의 원소를 순회하면서 지금까지 처리한 정보를 상태에 저장</a:t>
            </a:r>
            <a:r>
              <a:rPr lang="ko-KR" altLang="en-US" sz="1300" b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300" b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0">
                <a:solidFill>
                  <a:prstClr val="black">
                    <a:lumMod val="75000"/>
                    <a:lumOff val="25000"/>
                  </a:prstClr>
                </a:solidFill>
              </a:rPr>
              <a:t>② </a:t>
            </a: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루프를 가진 신경망의</a:t>
            </a:r>
            <a:endParaRPr lang="ko-KR" altLang="en-US" sz="1200" b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b="0">
                <a:solidFill>
                  <a:prstClr val="black">
                    <a:lumMod val="75000"/>
                    <a:lumOff val="25000"/>
                  </a:prstClr>
                </a:solidFill>
              </a:rPr>
              <a:t> 한 종류</a:t>
            </a:r>
            <a:endParaRPr lang="ko-KR" altLang="en-US" sz="1200" b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원호 60"/>
          <p:cNvSpPr/>
          <p:nvPr/>
        </p:nvSpPr>
        <p:spPr>
          <a:xfrm flipH="1">
            <a:off x="7133190" y="2862996"/>
            <a:ext cx="2938255" cy="2938255"/>
          </a:xfrm>
          <a:prstGeom prst="arc">
            <a:avLst>
              <a:gd name="adj1" fmla="val 76164"/>
              <a:gd name="adj2" fmla="val 16173651"/>
            </a:avLst>
          </a:prstGeom>
          <a:ln w="41275" cap="rnd">
            <a:solidFill>
              <a:srgbClr val="37c56e"/>
            </a:solidFill>
            <a:prstDash val="sysDash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flipH="1">
            <a:off x="6548735" y="2144988"/>
            <a:ext cx="1018313" cy="10183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79400">
            <a:noFill/>
          </a:ln>
          <a:effectLst>
            <a:outerShdw blurRad="279400" sx="102000" sy="102000" algn="ctr" rotWithShape="0">
              <a:prstClr val="black">
                <a:alpha val="18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prstClr val="white"/>
                </a:solidFill>
              </a:rPr>
              <a:t>RNN</a:t>
            </a:r>
            <a:endParaRPr lang="en-US" altLang="ko-KR" sz="1400">
              <a:solidFill>
                <a:prstClr val="white"/>
              </a:solidFill>
            </a:endParaRPr>
          </a:p>
        </p:txBody>
      </p:sp>
      <p:sp>
        <p:nvSpPr>
          <p:cNvPr id="67" name="원호 66"/>
          <p:cNvSpPr/>
          <p:nvPr/>
        </p:nvSpPr>
        <p:spPr>
          <a:xfrm flipH="1">
            <a:off x="6610531" y="2207517"/>
            <a:ext cx="896967" cy="896967"/>
          </a:xfrm>
          <a:prstGeom prst="arc">
            <a:avLst>
              <a:gd name="adj1" fmla="val 19665565"/>
              <a:gd name="adj2" fmla="val 15951877"/>
            </a:avLst>
          </a:prstGeom>
          <a:ln w="50800" cap="rnd">
            <a:solidFill>
              <a:srgbClr val="37c56e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 flipH="1">
            <a:off x="6653757" y="2345460"/>
            <a:ext cx="95642" cy="95642"/>
          </a:xfrm>
          <a:prstGeom prst="ellipse">
            <a:avLst/>
          </a:prstGeom>
          <a:solidFill>
            <a:schemeClr val="bg1"/>
          </a:solidFill>
          <a:ln w="3175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642485" y="1511521"/>
            <a:ext cx="3154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kern="0">
                <a:solidFill>
                  <a:prstClr val="black"/>
                </a:solidFill>
              </a:rPr>
              <a:t>■ 지금까지의 신경망 </a:t>
            </a:r>
            <a:r>
              <a:rPr lang="en-US" altLang="ko-KR" sz="1200" kern="0">
                <a:solidFill>
                  <a:prstClr val="black"/>
                </a:solidFill>
              </a:rPr>
              <a:t>vs </a:t>
            </a:r>
            <a:r>
              <a:rPr lang="ko-KR" altLang="en-US" sz="1200" kern="0">
                <a:solidFill>
                  <a:prstClr val="black"/>
                </a:solidFill>
              </a:rPr>
              <a:t>순환신경망</a:t>
            </a:r>
            <a:r>
              <a:rPr lang="en-US" altLang="ko-KR" sz="1200" kern="0">
                <a:solidFill>
                  <a:prstClr val="black"/>
                </a:solidFill>
              </a:rPr>
              <a:t>(RNN)</a:t>
            </a:r>
            <a:r>
              <a:rPr lang="ko-KR" altLang="en-US" sz="1200" kern="0">
                <a:solidFill>
                  <a:prstClr val="black"/>
                </a:solidFill>
              </a:rPr>
              <a:t> </a:t>
            </a:r>
            <a:endParaRPr lang="ko-KR" altLang="en-US" sz="1200" kern="0">
              <a:solidFill>
                <a:prstClr val="black"/>
              </a:solidFill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629948" y="1009866"/>
            <a:ext cx="3073977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순환 신경망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"/>
          <p:cNvSpPr txBox="1"/>
          <p:nvPr/>
        </p:nvSpPr>
        <p:spPr>
          <a:xfrm>
            <a:off x="629948" y="1009866"/>
            <a:ext cx="3073977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순환 신경망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2708347" y="3304525"/>
            <a:ext cx="2186420" cy="984971"/>
          </a:xfrm>
          <a:prstGeom prst="rect">
            <a:avLst/>
          </a:prstGeom>
          <a:noFill/>
          <a:ln w="1778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</a:rPr>
              <a:t>RNN</a:t>
            </a:r>
            <a:endParaRPr lang="en-US" altLang="ko-KR">
              <a:solidFill>
                <a:srgbClr val="000000"/>
              </a:solidFill>
            </a:endParaRPr>
          </a:p>
        </p:txBody>
      </p:sp>
      <p:cxnSp>
        <p:nvCxnSpPr>
          <p:cNvPr id="106" name=""/>
          <p:cNvCxnSpPr>
            <a:stCxn id="105" idx="0"/>
          </p:cNvCxnSpPr>
          <p:nvPr/>
        </p:nvCxnSpPr>
        <p:spPr>
          <a:xfrm rot="5400000" flipH="1" flipV="1">
            <a:off x="3223119" y="2724366"/>
            <a:ext cx="1158597" cy="1717"/>
          </a:xfrm>
          <a:prstGeom prst="straightConnector1">
            <a:avLst/>
          </a:prstGeom>
          <a:ln w="1778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"/>
          <p:cNvCxnSpPr/>
          <p:nvPr/>
        </p:nvCxnSpPr>
        <p:spPr>
          <a:xfrm rot="5400000" flipH="1" flipV="1">
            <a:off x="3241048" y="4871413"/>
            <a:ext cx="1158597" cy="1717"/>
          </a:xfrm>
          <a:prstGeom prst="straightConnector1">
            <a:avLst/>
          </a:prstGeom>
          <a:noFill/>
          <a:ln w="1778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08" name=""/>
          <p:cNvCxnSpPr>
            <a:endCxn id="105" idx="1"/>
          </p:cNvCxnSpPr>
          <p:nvPr/>
        </p:nvCxnSpPr>
        <p:spPr>
          <a:xfrm rot="5400000">
            <a:off x="2660550" y="2653163"/>
            <a:ext cx="1191642" cy="1096050"/>
          </a:xfrm>
          <a:prstGeom prst="bentConnector4">
            <a:avLst>
              <a:gd name="adj1" fmla="val 29519"/>
              <a:gd name="adj2" fmla="val 169803"/>
            </a:avLst>
          </a:prstGeom>
          <a:ln w="1651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"/>
          <p:cNvSpPr txBox="1"/>
          <p:nvPr/>
        </p:nvSpPr>
        <p:spPr>
          <a:xfrm>
            <a:off x="883200" y="3244323"/>
            <a:ext cx="1437919" cy="373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순환 연결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3893099" y="2096841"/>
            <a:ext cx="776772" cy="373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출력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3881894" y="5200870"/>
            <a:ext cx="664714" cy="373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6673104" y="1858496"/>
            <a:ext cx="3406588" cy="3589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660693"/>
            <a:ext cx="3868811" cy="1460164"/>
          </a:xfrm>
          <a:prstGeom prst="rect">
            <a:avLst/>
          </a:prstGeom>
        </p:spPr>
      </p:pic>
      <p:cxnSp>
        <p:nvCxnSpPr>
          <p:cNvPr id="117" name=""/>
          <p:cNvCxnSpPr>
            <a:endCxn id="118" idx="1"/>
          </p:cNvCxnSpPr>
          <p:nvPr/>
        </p:nvCxnSpPr>
        <p:spPr>
          <a:xfrm>
            <a:off x="7369919" y="1911162"/>
            <a:ext cx="1025155" cy="727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18" name=""/>
          <p:cNvSpPr txBox="1"/>
          <p:nvPr/>
        </p:nvSpPr>
        <p:spPr>
          <a:xfrm>
            <a:off x="8395074" y="1777811"/>
            <a:ext cx="2454089" cy="2681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타임스텝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의 상태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초기상태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19" name=""/>
          <p:cNvCxnSpPr>
            <a:endCxn id="120" idx="1"/>
          </p:cNvCxnSpPr>
          <p:nvPr/>
        </p:nvCxnSpPr>
        <p:spPr>
          <a:xfrm flipV="1">
            <a:off x="9221502" y="2170018"/>
            <a:ext cx="571317" cy="694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20" name=""/>
          <p:cNvSpPr txBox="1"/>
          <p:nvPr/>
        </p:nvSpPr>
        <p:spPr>
          <a:xfrm>
            <a:off x="9792819" y="2036891"/>
            <a:ext cx="1680884" cy="2662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시퀀스의 원소를 반복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1" name=""/>
          <p:cNvCxnSpPr>
            <a:endCxn id="122" idx="1"/>
          </p:cNvCxnSpPr>
          <p:nvPr/>
        </p:nvCxnSpPr>
        <p:spPr>
          <a:xfrm>
            <a:off x="7369919" y="1911162"/>
            <a:ext cx="1025155" cy="1288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22" name=""/>
          <p:cNvSpPr txBox="1"/>
          <p:nvPr/>
        </p:nvSpPr>
        <p:spPr>
          <a:xfrm>
            <a:off x="8395074" y="1777811"/>
            <a:ext cx="1613648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타임스텝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의 상태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3" name=""/>
          <p:cNvCxnSpPr>
            <a:endCxn id="124" idx="1"/>
          </p:cNvCxnSpPr>
          <p:nvPr/>
        </p:nvCxnSpPr>
        <p:spPr>
          <a:xfrm>
            <a:off x="8250700" y="2747121"/>
            <a:ext cx="672730" cy="6611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24" name=""/>
          <p:cNvSpPr txBox="1"/>
          <p:nvPr/>
        </p:nvSpPr>
        <p:spPr>
          <a:xfrm>
            <a:off x="8923430" y="2528045"/>
            <a:ext cx="2554941" cy="451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출력은 다음 반복을 위한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상태가 된다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5" name=""/>
          <p:cNvSpPr/>
          <p:nvPr/>
        </p:nvSpPr>
        <p:spPr>
          <a:xfrm>
            <a:off x="7356662" y="2314575"/>
            <a:ext cx="336176" cy="308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8" name=""/>
          <p:cNvSpPr txBox="1"/>
          <p:nvPr/>
        </p:nvSpPr>
        <p:spPr>
          <a:xfrm>
            <a:off x="8260044" y="3386976"/>
            <a:ext cx="1613648" cy="269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9" name=""/>
          <p:cNvCxnSpPr>
            <a:stCxn id="125" idx="4"/>
            <a:endCxn id="130" idx="0"/>
          </p:cNvCxnSpPr>
          <p:nvPr/>
        </p:nvCxnSpPr>
        <p:spPr>
          <a:xfrm rot="5400000" flipV="1">
            <a:off x="7387851" y="2759635"/>
            <a:ext cx="821949" cy="548152"/>
          </a:xfrm>
          <a:prstGeom prst="bentConnector3">
            <a:avLst>
              <a:gd name="adj1" fmla="val 50000"/>
            </a:avLst>
          </a:prstGeom>
          <a:ln w="1016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"/>
          <p:cNvSpPr txBox="1"/>
          <p:nvPr/>
        </p:nvSpPr>
        <p:spPr>
          <a:xfrm>
            <a:off x="6464858" y="3444686"/>
            <a:ext cx="3216088" cy="269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f(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함수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입력과 상태를 출력으로 변환 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6895716" y="1222778"/>
            <a:ext cx="3073977" cy="3183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의사코드로 표현한 </a:t>
            </a: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RNN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4667953"/>
            <a:ext cx="5401675" cy="1183928"/>
          </a:xfrm>
          <a:prstGeom prst="rect">
            <a:avLst/>
          </a:prstGeom>
        </p:spPr>
      </p:pic>
      <p:sp>
        <p:nvSpPr>
          <p:cNvPr id="137" name=""/>
          <p:cNvSpPr/>
          <p:nvPr/>
        </p:nvSpPr>
        <p:spPr>
          <a:xfrm>
            <a:off x="7102834" y="5177054"/>
            <a:ext cx="4329547" cy="292244"/>
          </a:xfrm>
          <a:prstGeom prst="rect">
            <a:avLst/>
          </a:prstGeom>
          <a:noFill/>
          <a:ln>
            <a:solidFill>
              <a:srgbClr val="37c58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8" name=""/>
          <p:cNvSpPr txBox="1"/>
          <p:nvPr/>
        </p:nvSpPr>
        <p:spPr>
          <a:xfrm>
            <a:off x="8746192" y="4857749"/>
            <a:ext cx="3104030" cy="2659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>
                <a:solidFill>
                  <a:srgbClr val="37c58a"/>
                </a:solidFill>
              </a:rPr>
              <a:t>행렬 </a:t>
            </a:r>
            <a:r>
              <a:rPr lang="en-US" altLang="ko-KR" sz="1200">
                <a:solidFill>
                  <a:srgbClr val="37c58a"/>
                </a:solidFill>
              </a:rPr>
              <a:t>w</a:t>
            </a:r>
            <a:r>
              <a:rPr lang="ko-KR" altLang="en-US" sz="1200">
                <a:solidFill>
                  <a:srgbClr val="37c58a"/>
                </a:solidFill>
              </a:rPr>
              <a:t>와 </a:t>
            </a:r>
            <a:r>
              <a:rPr lang="en-US" altLang="ko-KR" sz="1200">
                <a:solidFill>
                  <a:srgbClr val="37c58a"/>
                </a:solidFill>
              </a:rPr>
              <a:t>u</a:t>
            </a:r>
            <a:r>
              <a:rPr lang="ko-KR" altLang="en-US" sz="1200">
                <a:solidFill>
                  <a:srgbClr val="37c58a"/>
                </a:solidFill>
              </a:rPr>
              <a:t> </a:t>
            </a:r>
            <a:r>
              <a:rPr lang="en-US" altLang="ko-KR" sz="1200">
                <a:solidFill>
                  <a:srgbClr val="37c58a"/>
                </a:solidFill>
              </a:rPr>
              <a:t>&amp;</a:t>
            </a:r>
            <a:r>
              <a:rPr lang="ko-KR" altLang="en-US" sz="1200">
                <a:solidFill>
                  <a:srgbClr val="37c58a"/>
                </a:solidFill>
              </a:rPr>
              <a:t> 편향 벡터를 사용하여 변환 </a:t>
            </a:r>
            <a:endParaRPr lang="ko-KR" altLang="en-US" sz="1200">
              <a:solidFill>
                <a:srgbClr val="37c58a"/>
              </a:solidFill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6588673" y="4280863"/>
            <a:ext cx="3768744" cy="3178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좀 더 자세한 의사코드로 표현한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RNN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"/>
          <p:cNvSpPr txBox="1"/>
          <p:nvPr/>
        </p:nvSpPr>
        <p:spPr>
          <a:xfrm>
            <a:off x="629948" y="1009866"/>
            <a:ext cx="3073977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순환 신경망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5364" y="1483747"/>
            <a:ext cx="4847478" cy="5051225"/>
          </a:xfrm>
          <a:prstGeom prst="rect">
            <a:avLst/>
          </a:prstGeom>
        </p:spPr>
      </p:pic>
      <p:cxnSp>
        <p:nvCxnSpPr>
          <p:cNvPr id="134" name=""/>
          <p:cNvCxnSpPr>
            <a:endCxn id="135" idx="1"/>
          </p:cNvCxnSpPr>
          <p:nvPr/>
        </p:nvCxnSpPr>
        <p:spPr>
          <a:xfrm flipV="1">
            <a:off x="6484654" y="3360643"/>
            <a:ext cx="434603" cy="224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35" name=""/>
          <p:cNvSpPr txBox="1"/>
          <p:nvPr/>
        </p:nvSpPr>
        <p:spPr>
          <a:xfrm>
            <a:off x="6919257" y="3227516"/>
            <a:ext cx="3204884" cy="2662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입력 데이터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예제를 위해 생성한 난수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38" name=""/>
          <p:cNvCxnSpPr>
            <a:endCxn id="139" idx="1"/>
          </p:cNvCxnSpPr>
          <p:nvPr/>
        </p:nvCxnSpPr>
        <p:spPr>
          <a:xfrm>
            <a:off x="5404407" y="3692561"/>
            <a:ext cx="434603" cy="615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39" name=""/>
          <p:cNvSpPr txBox="1"/>
          <p:nvPr/>
        </p:nvSpPr>
        <p:spPr>
          <a:xfrm>
            <a:off x="5839010" y="3559209"/>
            <a:ext cx="2028267" cy="2679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초기 상태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모두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인 벡터 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0" name=""/>
          <p:cNvSpPr/>
          <p:nvPr/>
        </p:nvSpPr>
        <p:spPr>
          <a:xfrm>
            <a:off x="6538632" y="4062132"/>
            <a:ext cx="268941" cy="481853"/>
          </a:xfrm>
          <a:prstGeom prst="rightBracket">
            <a:avLst>
              <a:gd name="adj" fmla="val 8333"/>
            </a:avLst>
          </a:prstGeom>
          <a:ln w="889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6836334" y="4186739"/>
            <a:ext cx="2061884" cy="2690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랜덤한 가중치 행렬 생성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45" name=""/>
          <p:cNvCxnSpPr>
            <a:endCxn id="146" idx="1"/>
          </p:cNvCxnSpPr>
          <p:nvPr/>
        </p:nvCxnSpPr>
        <p:spPr>
          <a:xfrm flipV="1">
            <a:off x="7163730" y="5171514"/>
            <a:ext cx="434603" cy="224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46" name=""/>
          <p:cNvSpPr txBox="1"/>
          <p:nvPr/>
        </p:nvSpPr>
        <p:spPr>
          <a:xfrm>
            <a:off x="7598333" y="5038387"/>
            <a:ext cx="3204884" cy="4461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입력과 현재 상태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이전 출력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연결하여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현재 출력을 얻는다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47" name=""/>
          <p:cNvCxnSpPr>
            <a:endCxn id="148" idx="1"/>
          </p:cNvCxnSpPr>
          <p:nvPr/>
        </p:nvCxnSpPr>
        <p:spPr>
          <a:xfrm>
            <a:off x="5325967" y="5541532"/>
            <a:ext cx="329827" cy="55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48" name=""/>
          <p:cNvSpPr txBox="1"/>
          <p:nvPr/>
        </p:nvSpPr>
        <p:spPr>
          <a:xfrm>
            <a:off x="5655794" y="5408181"/>
            <a:ext cx="2005856" cy="2668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이 출력을 리스트에 저장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49" name=""/>
          <p:cNvCxnSpPr>
            <a:endCxn id="150" idx="1"/>
          </p:cNvCxnSpPr>
          <p:nvPr/>
        </p:nvCxnSpPr>
        <p:spPr>
          <a:xfrm>
            <a:off x="4205377" y="5911327"/>
            <a:ext cx="434603" cy="895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50" name=""/>
          <p:cNvSpPr txBox="1"/>
          <p:nvPr/>
        </p:nvSpPr>
        <p:spPr>
          <a:xfrm>
            <a:off x="4639980" y="5777975"/>
            <a:ext cx="4247032" cy="2684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다음 타임스텝을 위해 네트워크의 상태를 업데이트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케라스의 순환 층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371" y="1816576"/>
            <a:ext cx="4816929" cy="4423881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2096241"/>
            <a:ext cx="4186415" cy="469762"/>
          </a:xfrm>
          <a:prstGeom prst="rect">
            <a:avLst/>
          </a:prstGeom>
        </p:spPr>
      </p:pic>
      <p:sp>
        <p:nvSpPr>
          <p:cNvPr id="96" name=""/>
          <p:cNvSpPr/>
          <p:nvPr/>
        </p:nvSpPr>
        <p:spPr>
          <a:xfrm>
            <a:off x="5135657" y="1798544"/>
            <a:ext cx="960343" cy="4291852"/>
          </a:xfrm>
          <a:prstGeom prst="rightBrace">
            <a:avLst>
              <a:gd name="adj1" fmla="val 8333"/>
              <a:gd name="adj2" fmla="val 12890"/>
            </a:avLst>
          </a:prstGeom>
          <a:ln w="12700">
            <a:solidFill>
              <a:srgbClr val="37c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6247280" y="3429000"/>
            <a:ext cx="5322792" cy="168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*</a:t>
            </a:r>
            <a:r>
              <a:rPr lang="ko-KR" altLang="en-US" sz="1500"/>
              <a:t>한 가지 다른 점 </a:t>
            </a:r>
            <a:r>
              <a:rPr lang="en-US" altLang="ko-KR" sz="1500"/>
              <a:t>*</a:t>
            </a:r>
            <a:endParaRPr lang="en-US" altLang="ko-KR" sz="1500"/>
          </a:p>
          <a:p>
            <a:pPr>
              <a:defRPr/>
            </a:pPr>
            <a:r>
              <a:rPr lang="ko-KR" altLang="en-US" sz="1500"/>
              <a:t>넘파이 예제처럼 하나의 시퀀스가 아니라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다른 케라스 층과 마찬가지로 시퀀스 배치를 처리한다는 점</a:t>
            </a:r>
            <a:endParaRPr lang="ko-KR" altLang="en-US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/>
              <a:t>즉</a:t>
            </a:r>
            <a:r>
              <a:rPr lang="en-US" altLang="ko-KR" sz="1500"/>
              <a:t>,</a:t>
            </a:r>
            <a:r>
              <a:rPr lang="ko-KR" altLang="en-US" sz="1500"/>
              <a:t> </a:t>
            </a:r>
            <a:r>
              <a:rPr lang="en-US" altLang="ko-KR" sz="1500"/>
              <a:t>(timesteps, input_features)</a:t>
            </a:r>
            <a:r>
              <a:rPr lang="ko-KR" altLang="en-US" sz="1500"/>
              <a:t> 크기 입력 </a:t>
            </a:r>
            <a:r>
              <a:rPr lang="en-US" altLang="ko-KR" sz="1500"/>
              <a:t>x</a:t>
            </a:r>
            <a:endParaRPr lang="en-US" altLang="ko-KR" sz="1500"/>
          </a:p>
          <a:p>
            <a:pPr>
              <a:defRPr/>
            </a:pPr>
            <a:r>
              <a:rPr lang="en-US" altLang="ko-KR" sz="1500"/>
              <a:t>     (batch_size, timesteps, input_features)</a:t>
            </a:r>
            <a:r>
              <a:rPr lang="ko-KR" altLang="en-US" sz="1500"/>
              <a:t> 크기 입력</a:t>
            </a:r>
            <a:r>
              <a:rPr lang="en-US" altLang="ko-KR" sz="1500"/>
              <a:t> o</a:t>
            </a:r>
            <a:endParaRPr lang="en-US" altLang="ko-KR" sz="1500"/>
          </a:p>
          <a:p>
            <a:pPr>
              <a:defRPr/>
            </a:pPr>
            <a:r>
              <a:rPr lang="ko-KR" altLang="en-US" sz="1500"/>
              <a:t> 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2470926" y="356264"/>
            <a:ext cx="28601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5.1.2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최대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풀링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08043" y="1147412"/>
            <a:ext cx="991244" cy="352483"/>
          </a:xfrm>
          <a:prstGeom prst="roundRect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76237" y="1091086"/>
            <a:ext cx="69045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 최대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풀링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특성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맵에서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윈도우에 맞는 패치를 추출하고 각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채널별로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최댓값 출력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하드코딩된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최댓값 추출 연산 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용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보통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2X2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윈도우와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사용하여 특성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맵을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절반 크기로 다운샘플링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76237" y="1491049"/>
            <a:ext cx="6798920" cy="1161535"/>
          </a:xfrm>
          <a:prstGeom prst="roundRect">
            <a:avLst/>
          </a:prstGeom>
          <a:noFill/>
          <a:ln w="28575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8043" y="2823799"/>
            <a:ext cx="727633" cy="400425"/>
          </a:xfrm>
          <a:prstGeom prst="roundRect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6237" y="2820570"/>
            <a:ext cx="5661932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 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합성곱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추출한 패치에 학습된 선형 변환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커널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3X3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윈도우와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스트라이드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6237" y="3220995"/>
            <a:ext cx="4533514" cy="856735"/>
          </a:xfrm>
          <a:prstGeom prst="roundRect">
            <a:avLst/>
          </a:prstGeom>
          <a:noFill/>
          <a:ln w="28575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4" y="2991460"/>
            <a:ext cx="4476750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24" y="4077730"/>
            <a:ext cx="4391025" cy="22764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03513" y="4568910"/>
            <a:ext cx="5538635" cy="1294114"/>
          </a:xfrm>
          <a:prstGeom prst="roundRect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특성의 공간적 계층 구조를 학습하는데 도움이 되지 </a:t>
            </a:r>
            <a:r>
              <a:rPr lang="en-US" altLang="ko-KR" sz="1400" b="1" dirty="0" smtClean="0"/>
              <a:t>X</a:t>
            </a:r>
          </a:p>
          <a:p>
            <a:r>
              <a:rPr lang="ko-KR" altLang="en-US" sz="1200" dirty="0" smtClean="0"/>
              <a:t>초기 입력에 관한 정보가 아주 적어 숫자 분류를 학습하기에 충분하지 않음</a:t>
            </a:r>
            <a:endParaRPr lang="en-US" altLang="ko-KR" sz="1200" dirty="0" smtClean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최초 특성 </a:t>
            </a:r>
            <a:r>
              <a:rPr lang="ko-KR" altLang="en-US" sz="1400" b="1" dirty="0" err="1" smtClean="0"/>
              <a:t>맵의</a:t>
            </a:r>
            <a:r>
              <a:rPr lang="ko-KR" altLang="en-US" sz="1400" b="1" dirty="0" smtClean="0"/>
              <a:t> 원소의 개수가 너무 많음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200" dirty="0" smtClean="0"/>
              <a:t>작은 모델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많은 가중치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심각한 과대 적합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1235676" y="6110953"/>
            <a:ext cx="46215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404040"/>
                </a:solidFill>
              </a:rPr>
              <a:t>최대 </a:t>
            </a:r>
            <a:r>
              <a:rPr lang="ko-KR" altLang="en-US" sz="1200" dirty="0" err="1" smtClean="0">
                <a:solidFill>
                  <a:srgbClr val="404040"/>
                </a:solidFill>
              </a:rPr>
              <a:t>풀링</a:t>
            </a:r>
            <a:r>
              <a:rPr lang="ko-KR" altLang="en-US" sz="1200" dirty="0" smtClean="0">
                <a:solidFill>
                  <a:srgbClr val="404040"/>
                </a:solidFill>
              </a:rPr>
              <a:t> 대신 입력 패치의 </a:t>
            </a:r>
            <a:r>
              <a:rPr lang="ko-KR" altLang="en-US" sz="1200" dirty="0" err="1" smtClean="0">
                <a:solidFill>
                  <a:srgbClr val="404040"/>
                </a:solidFill>
              </a:rPr>
              <a:t>채널별</a:t>
            </a:r>
            <a:r>
              <a:rPr lang="ko-KR" altLang="en-US" sz="1200" dirty="0" smtClean="0">
                <a:solidFill>
                  <a:srgbClr val="404040"/>
                </a:solidFill>
              </a:rPr>
              <a:t> 평균값을 계산하여 변환하는 </a:t>
            </a:r>
            <a:r>
              <a:rPr lang="ko-KR" altLang="en-US" sz="1200" b="1" dirty="0" smtClean="0">
                <a:solidFill>
                  <a:srgbClr val="404040"/>
                </a:solidFill>
              </a:rPr>
              <a:t>평균 </a:t>
            </a:r>
            <a:r>
              <a:rPr lang="ko-KR" altLang="en-US" sz="1200" b="1" dirty="0" err="1" smtClean="0">
                <a:solidFill>
                  <a:srgbClr val="404040"/>
                </a:solidFill>
              </a:rPr>
              <a:t>풀링</a:t>
            </a:r>
            <a:r>
              <a:rPr lang="en-US" altLang="ko-KR" sz="1200" b="1" dirty="0" smtClean="0">
                <a:solidFill>
                  <a:srgbClr val="404040"/>
                </a:solidFill>
              </a:rPr>
              <a:t>(average pooling)</a:t>
            </a:r>
            <a:r>
              <a:rPr lang="en-US" altLang="ko-KR" sz="1200" dirty="0" smtClean="0">
                <a:solidFill>
                  <a:srgbClr val="404040"/>
                </a:solidFill>
              </a:rPr>
              <a:t> </a:t>
            </a:r>
            <a:r>
              <a:rPr lang="ko-KR" altLang="en-US" sz="1200" dirty="0" smtClean="0">
                <a:solidFill>
                  <a:srgbClr val="404040"/>
                </a:solidFill>
              </a:rPr>
              <a:t>사용</a:t>
            </a:r>
            <a:r>
              <a:rPr lang="en-US" altLang="ko-KR" sz="1200" dirty="0" smtClean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11" name="아래쪽 화살표 10"/>
          <p:cNvSpPr/>
          <p:nvPr/>
        </p:nvSpPr>
        <p:spPr>
          <a:xfrm rot="2591942">
            <a:off x="6391239" y="4085718"/>
            <a:ext cx="256360" cy="457435"/>
          </a:xfrm>
          <a:prstGeom prst="downArrow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410465" y="5863024"/>
            <a:ext cx="162365" cy="290641"/>
          </a:xfrm>
          <a:prstGeom prst="downArrow">
            <a:avLst/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케라스의 순환 층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98" name="표 66"/>
          <p:cNvGraphicFramePr>
            <a:graphicFrameLocks noGrp="1"/>
          </p:cNvGraphicFramePr>
          <p:nvPr/>
        </p:nvGraphicFramePr>
        <p:xfrm>
          <a:off x="1022686" y="1517991"/>
          <a:ext cx="10260657" cy="517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120"/>
                <a:gridCol w="5009537"/>
              </a:tblGrid>
              <a:tr h="1053465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마지막 출력만 반환</a:t>
                      </a:r>
                      <a:endParaRPr kumimoji="0" lang="ko-KR" altLang="en-US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크기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(batch_size, output_features)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텐서</a:t>
                      </a:r>
                      <a:endParaRPr kumimoji="0" lang="ko-KR" altLang="en-US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전체 시퀀스 반환</a:t>
                      </a:r>
                      <a:endParaRPr kumimoji="0" lang="ko-KR" altLang="en-US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크기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(batch_size, timesteps, output_features)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kumimoji="0" lang="ko-KR" altLang="en-US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텐서</a:t>
                      </a:r>
                      <a:r>
                        <a:rPr kumimoji="0" lang="en-US" altLang="ko-KR" sz="1400" b="1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400" b="1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8"/>
                    </a:solidFill>
                  </a:tcPr>
                </a:tc>
              </a:tr>
              <a:tr h="4121805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 대한 내용을 적어요</a:t>
                      </a:r>
                      <a:endParaRPr kumimoji="0" lang="en-US" altLang="ko-KR" sz="1100" b="0" i="0" u="none" strike="noStrike" kern="1200" cap="none" spc="0" normalizeH="0" baseline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kern="1200" cap="none" spc="0" normalizeH="0" baseline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 대한 내용을 적어요</a:t>
                      </a:r>
                      <a:endParaRPr kumimoji="0" lang="en-US" altLang="ko-KR" sz="1100" b="0" i="0" u="none" strike="noStrike" kern="1200" cap="none" spc="0" normalizeH="0" baseline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7891" y="2717428"/>
            <a:ext cx="4722511" cy="3702215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8791" y="2981688"/>
            <a:ext cx="4704101" cy="3168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케라스의 순환 층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6274" y="1356196"/>
            <a:ext cx="5459452" cy="5217169"/>
          </a:xfrm>
          <a:prstGeom prst="rect">
            <a:avLst/>
          </a:prstGeom>
        </p:spPr>
      </p:pic>
      <p:sp>
        <p:nvSpPr>
          <p:cNvPr id="99" name=""/>
          <p:cNvSpPr/>
          <p:nvPr/>
        </p:nvSpPr>
        <p:spPr>
          <a:xfrm>
            <a:off x="3308854" y="1703459"/>
            <a:ext cx="4221307" cy="98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케라스의 순환 층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rcRect r="4020"/>
          <a:stretch>
            <a:fillRect/>
          </a:stretch>
        </p:blipFill>
        <p:spPr>
          <a:xfrm>
            <a:off x="451596" y="2053376"/>
            <a:ext cx="5644404" cy="3959183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1206" y="2049128"/>
            <a:ext cx="5424674" cy="2214016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4088" y="4286854"/>
            <a:ext cx="5464994" cy="2191910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1934872" y="1579124"/>
            <a:ext cx="2838653" cy="3620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①IMDB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전처리하기</a:t>
            </a:r>
            <a:r>
              <a:rPr xmlns:mc="http://schemas.openxmlformats.org/markup-compatibility/2006" xmlns:hp="http://schemas.haansoft.com/office/presentation/8.0" kumimoji="0" lang="ko-KR" altLang="en-US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7045873" y="1460902"/>
            <a:ext cx="4082508" cy="60411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②</a:t>
            </a: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Embedding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층과 </a:t>
            </a: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SimpleRNN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층을 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사용한 모델 훈련하기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6.2.1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케라스의 순환 층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6967" y="1875955"/>
            <a:ext cx="4053733" cy="3980150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5171" y="1072822"/>
            <a:ext cx="4540483" cy="5429529"/>
          </a:xfrm>
          <a:prstGeom prst="rect">
            <a:avLst/>
          </a:prstGeom>
        </p:spPr>
      </p:pic>
      <p:sp>
        <p:nvSpPr>
          <p:cNvPr id="109" name=""/>
          <p:cNvSpPr/>
          <p:nvPr/>
        </p:nvSpPr>
        <p:spPr>
          <a:xfrm>
            <a:off x="5451662" y="3429000"/>
            <a:ext cx="952500" cy="5995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7c56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GRU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층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8" name="원호 48"/>
          <p:cNvSpPr/>
          <p:nvPr/>
        </p:nvSpPr>
        <p:spPr>
          <a:xfrm>
            <a:off x="1321488" y="2254718"/>
            <a:ext cx="3060524" cy="2967597"/>
          </a:xfrm>
          <a:prstGeom prst="arc">
            <a:avLst>
              <a:gd name="adj1" fmla="val 8646718"/>
              <a:gd name="adj2" fmla="val 19370564"/>
            </a:avLst>
          </a:prstGeom>
          <a:noFill/>
          <a:ln w="31750" cap="flat" cmpd="sng" algn="ctr">
            <a:solidFill>
              <a:srgbClr val="37c56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원호 46"/>
          <p:cNvSpPr/>
          <p:nvPr/>
        </p:nvSpPr>
        <p:spPr>
          <a:xfrm>
            <a:off x="1622906" y="2524541"/>
            <a:ext cx="2506939" cy="2518554"/>
          </a:xfrm>
          <a:prstGeom prst="arc">
            <a:avLst>
              <a:gd name="adj1" fmla="val 8646718"/>
              <a:gd name="adj2" fmla="val 2150047"/>
            </a:avLst>
          </a:prstGeom>
          <a:noFill/>
          <a:ln w="279400" cap="flat" cmpd="sng" algn="ctr">
            <a:solidFill>
              <a:srgbClr val="edf2f8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타원 50"/>
          <p:cNvSpPr/>
          <p:nvPr/>
        </p:nvSpPr>
        <p:spPr>
          <a:xfrm>
            <a:off x="1800055" y="2682641"/>
            <a:ext cx="2133663" cy="2143549"/>
          </a:xfrm>
          <a:prstGeom prst="ellipse">
            <a:avLst/>
          </a:prstGeom>
          <a:solidFill>
            <a:srgbClr val="ffffff">
              <a:alpha val="100000"/>
            </a:srgbClr>
          </a:solidFill>
          <a:ln w="279400" cap="flat" cmpd="sng" algn="ctr">
            <a:noFill/>
            <a:prstDash val="solid"/>
            <a:miter/>
          </a:ln>
          <a:effectLst>
            <a:outerShdw blurRad="279400" sx="102000" sy="102000" algn="ctr" rotWithShape="0">
              <a:srgbClr val="000000">
                <a:alpha val="784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SimpleRNN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 문제점 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2" name="직사각형 63"/>
          <p:cNvSpPr/>
          <p:nvPr/>
        </p:nvSpPr>
        <p:spPr>
          <a:xfrm>
            <a:off x="4684291" y="3338396"/>
            <a:ext cx="6562605" cy="13459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그래디언트 소실 문제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SimpleRNN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은 이론적으로 시간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t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에서 이전의 모든 타임스템의 정보를 유지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실제로 긴 시간에 걸친 의존성은 학습할 수 없기 대문에 그래디언트 소실 문제 발생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3" name="직사각형 63"/>
          <p:cNvSpPr/>
          <p:nvPr/>
        </p:nvSpPr>
        <p:spPr>
          <a:xfrm>
            <a:off x="4755381" y="2375240"/>
            <a:ext cx="6039892" cy="1051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단순함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실전에서 사용하기에는 너무 단순하다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4" name="직사각형 63"/>
          <p:cNvSpPr/>
          <p:nvPr/>
        </p:nvSpPr>
        <p:spPr>
          <a:xfrm>
            <a:off x="4747249" y="4664027"/>
            <a:ext cx="6039892" cy="111574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--&gt;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입력 데이터와 출력 데이터 사이의 길이가 멀어질수록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  연관 관계가 적어진다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GRU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층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033" y="2250590"/>
            <a:ext cx="5031041" cy="3103507"/>
          </a:xfrm>
          <a:prstGeom prst="rect">
            <a:avLst/>
          </a:prstGeom>
        </p:spPr>
      </p:pic>
      <p:sp>
        <p:nvSpPr>
          <p:cNvPr id="95" name="직사각형 63"/>
          <p:cNvSpPr/>
          <p:nvPr/>
        </p:nvSpPr>
        <p:spPr>
          <a:xfrm>
            <a:off x="3008818" y="1578827"/>
            <a:ext cx="6174362" cy="44809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#LSTM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84848"/>
                </a:solidFill>
                <a:latin typeface="맑은 고딕"/>
                <a:ea typeface="맑은 고딕"/>
                <a:cs typeface="맑은 고딕"/>
              </a:rPr>
              <a:t>의 특징  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8484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6" name="직사각형 63"/>
          <p:cNvSpPr/>
          <p:nvPr/>
        </p:nvSpPr>
        <p:spPr>
          <a:xfrm>
            <a:off x="6096000" y="2624795"/>
            <a:ext cx="4599528" cy="10499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그래디언트 소실 문제 극복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7" name="직사각형 63"/>
          <p:cNvSpPr/>
          <p:nvPr/>
        </p:nvSpPr>
        <p:spPr>
          <a:xfrm>
            <a:off x="6152108" y="3236447"/>
            <a:ext cx="6039892" cy="16384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셀 상태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37c56e"/>
                </a:solidFill>
                <a:latin typeface="맑은 고딕"/>
                <a:ea typeface="맑은 고딕"/>
                <a:cs typeface="맑은 고딕"/>
              </a:rPr>
              <a:t>(cell state)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37c56e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출력 외에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 셀 사이에서만 공유되는 셀 상태가 존재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그림에서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C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로 표기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타임스텝을 가로지르며 셀 상태가 보존되기때문에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8c8280"/>
                </a:solidFill>
                <a:latin typeface="맑은 고딕"/>
                <a:ea typeface="맑은 고딕"/>
                <a:cs typeface="맑은 고딕"/>
              </a:rPr>
              <a:t>그래디언트 소실 문제 해결 가능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8c828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8" y="1009866"/>
            <a:ext cx="414974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6.2.2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GRU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층 이해하기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1950" y="1665365"/>
            <a:ext cx="10448099" cy="2323403"/>
          </a:xfrm>
          <a:prstGeom prst="rect">
            <a:avLst/>
          </a:prstGeom>
        </p:spPr>
      </p:pic>
      <p:sp>
        <p:nvSpPr>
          <p:cNvPr id="99" name=""/>
          <p:cNvSpPr/>
          <p:nvPr/>
        </p:nvSpPr>
        <p:spPr>
          <a:xfrm>
            <a:off x="7387915" y="1851799"/>
            <a:ext cx="557561" cy="545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" name=""/>
          <p:cNvSpPr/>
          <p:nvPr/>
        </p:nvSpPr>
        <p:spPr>
          <a:xfrm>
            <a:off x="10792755" y="2015815"/>
            <a:ext cx="557561" cy="545945"/>
          </a:xfrm>
          <a:prstGeom prst="ellipse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41031" y="4481600"/>
            <a:ext cx="7109938" cy="1871602"/>
          </a:xfrm>
          <a:prstGeom prst="rect">
            <a:avLst/>
          </a:prstGeom>
        </p:spPr>
      </p:pic>
      <p:cxnSp>
        <p:nvCxnSpPr>
          <p:cNvPr id="102" name=""/>
          <p:cNvCxnSpPr>
            <a:endCxn id="103" idx="1"/>
          </p:cNvCxnSpPr>
          <p:nvPr/>
        </p:nvCxnSpPr>
        <p:spPr>
          <a:xfrm flipV="1">
            <a:off x="5331009" y="6079444"/>
            <a:ext cx="882280" cy="4401"/>
          </a:xfrm>
          <a:prstGeom prst="straightConnector1">
            <a:avLst/>
          </a:prstGeom>
          <a:noFill/>
          <a:ln w="889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03" name=""/>
          <p:cNvSpPr txBox="1"/>
          <p:nvPr/>
        </p:nvSpPr>
        <p:spPr>
          <a:xfrm>
            <a:off x="6213289" y="5855243"/>
            <a:ext cx="3127109" cy="44840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연산에 관련된 가중치 행렬에 따라 연산이 하는 일이 결정된다 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케라스를 사용한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예제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252" y="2223522"/>
            <a:ext cx="4516503" cy="3272072"/>
          </a:xfrm>
          <a:prstGeom prst="rect">
            <a:avLst/>
          </a:prstGeom>
        </p:spPr>
      </p:pic>
      <p:sp>
        <p:nvSpPr>
          <p:cNvPr id="132" name=""/>
          <p:cNvSpPr/>
          <p:nvPr/>
        </p:nvSpPr>
        <p:spPr>
          <a:xfrm>
            <a:off x="1641552" y="3188784"/>
            <a:ext cx="801494" cy="249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0005" y="2521600"/>
            <a:ext cx="6583825" cy="275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"/>
          <p:cNvSpPr txBox="1"/>
          <p:nvPr/>
        </p:nvSpPr>
        <p:spPr>
          <a:xfrm>
            <a:off x="629947" y="1009866"/>
            <a:ext cx="7287389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6.2.3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케라스를 사용한 </a:t>
            </a: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LSTM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예제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142" y="1763758"/>
            <a:ext cx="4989707" cy="3215252"/>
          </a:xfrm>
          <a:prstGeom prst="rect">
            <a:avLst/>
          </a:prstGeom>
        </p:spPr>
      </p:pic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97441"/>
            <a:ext cx="5345071" cy="3425739"/>
          </a:xfrm>
          <a:prstGeom prst="rect">
            <a:avLst/>
          </a:prstGeom>
        </p:spPr>
      </p:pic>
      <p:sp>
        <p:nvSpPr>
          <p:cNvPr id="136" name="직사각형 63"/>
          <p:cNvSpPr/>
          <p:nvPr/>
        </p:nvSpPr>
        <p:spPr>
          <a:xfrm>
            <a:off x="1649906" y="5492262"/>
            <a:ext cx="8764412" cy="11828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--&gt;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SimpleRNN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보다 확실히 높은 정확도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그래디언트 소실 문제로부터 영향을 덜 받기 때문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하지만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출력 차원 튜닝과 규제와 같은 여러 이유때문에 획기적인 결과가 도출되진 못했음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>
            <a:xfrm rot="0"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>
            <a:xfrm rot="0"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100%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2:00 PM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black"/>
                  </a:solidFill>
                </a:rPr>
                <a:t>PPTBIZCAM</a:t>
              </a: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"/>
          <p:cNvGrpSpPr/>
          <p:nvPr/>
        </p:nvGrpSpPr>
        <p:grpSpPr>
          <a:xfrm rot="0">
            <a:off x="3270335" y="1709056"/>
            <a:ext cx="6558527" cy="1095400"/>
            <a:chOff x="4877018" y="1624017"/>
            <a:chExt cx="6025936" cy="1095400"/>
          </a:xfrm>
        </p:grpSpPr>
        <p:sp>
          <p:nvSpPr>
            <p:cNvPr id="91" name=""/>
            <p:cNvSpPr/>
            <p:nvPr/>
          </p:nvSpPr>
          <p:spPr>
            <a:xfrm>
              <a:off x="4877018" y="16240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 sz="13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164436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075868" y="1940212"/>
              <a:ext cx="4827086" cy="53544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RNN</a:t>
              </a: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 무엇이고 동작하는 방법</a:t>
              </a:r>
              <a:r>
                <a:rPr lang="ko-KR" altLang="en-US" sz="13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"/>
          <p:cNvGrpSpPr/>
          <p:nvPr/>
        </p:nvGrpSpPr>
        <p:grpSpPr>
          <a:xfrm rot="0">
            <a:off x="3270336" y="2991917"/>
            <a:ext cx="7033614" cy="1380082"/>
            <a:chOff x="4877018" y="2906878"/>
            <a:chExt cx="7033614" cy="1380082"/>
          </a:xfrm>
        </p:grpSpPr>
        <p:sp>
          <p:nvSpPr>
            <p:cNvPr id="91" name=""/>
            <p:cNvSpPr/>
            <p:nvPr/>
          </p:nvSpPr>
          <p:spPr>
            <a:xfrm>
              <a:off x="4877018" y="3191561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3211911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69911" y="2906878"/>
              <a:ext cx="5740721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altLang="ko-KR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LSTM</a:t>
              </a: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 무엇이고 긴 시퀀스에서 단순한 </a:t>
              </a:r>
              <a:r>
                <a:rPr lang="en-US" altLang="ko-KR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RNN</a:t>
              </a: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보다 더 잘 작동하는 이유 </a:t>
              </a:r>
              <a:endParaRPr lang="ko-KR" altLang="en-US" sz="14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"/>
          <p:cNvGrpSpPr/>
          <p:nvPr/>
        </p:nvGrpSpPr>
        <p:grpSpPr>
          <a:xfrm rot="0">
            <a:off x="3270336" y="4897606"/>
            <a:ext cx="6778066" cy="1156305"/>
            <a:chOff x="4877018" y="4812567"/>
            <a:chExt cx="6778066" cy="1156305"/>
          </a:xfrm>
        </p:grpSpPr>
        <p:sp>
          <p:nvSpPr>
            <p:cNvPr id="91" name=""/>
            <p:cNvSpPr/>
            <p:nvPr/>
          </p:nvSpPr>
          <p:spPr>
            <a:xfrm>
              <a:off x="4877018" y="4830317"/>
              <a:ext cx="1095400" cy="109540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  <a:alphaOff val="0"/>
              </a:schemeClr>
            </a:solidFill>
            <a:ln w="15875" cap="flat" cmpd="sng" algn="ctr">
              <a:solidFill>
                <a:srgbClr val="37c56e"/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500"/>
                <a:t>작업</a:t>
              </a:r>
              <a:r>
                <a:rPr lang="en-US" altLang="ko-KR" sz="1500"/>
                <a:t>3.</a:t>
              </a:r>
              <a:endParaRPr lang="en-US" altLang="ko-KR" sz="1500"/>
            </a:p>
          </p:txBody>
        </p:sp>
        <p:sp>
          <p:nvSpPr>
            <p:cNvPr id="92" name=""/>
            <p:cNvSpPr/>
            <p:nvPr/>
          </p:nvSpPr>
          <p:spPr>
            <a:xfrm>
              <a:off x="6181527" y="5022117"/>
              <a:ext cx="4346819" cy="9467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  <a:effectLst/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"/>
            <p:cNvSpPr txBox="1"/>
            <p:nvPr/>
          </p:nvSpPr>
          <p:spPr>
            <a:xfrm>
              <a:off x="6181526" y="4812567"/>
              <a:ext cx="5473557" cy="94675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b" anchorCtr="0">
              <a:noAutofit/>
            </a:bodyPr>
            <a:lstStyle/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케라스의 </a:t>
              </a:r>
              <a:r>
                <a:rPr lang="en-US" altLang="ko-KR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RNN</a:t>
              </a:r>
              <a:r>
                <a:rPr lang="ko-KR" altLang="en-US" sz="1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층을 이용하여 시퀀스 데이터를 처리하는 방법 </a:t>
              </a:r>
              <a:endParaRPr lang="ko-KR" altLang="en-US" sz="1400" b="1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ko-KR" altLang="en-US" sz="1200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2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1" name=""/>
          <p:cNvSpPr txBox="1"/>
          <p:nvPr/>
        </p:nvSpPr>
        <p:spPr>
          <a:xfrm>
            <a:off x="95694" y="2841574"/>
            <a:ext cx="1720995" cy="375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00" b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3349780" y="2067753"/>
            <a:ext cx="1017444" cy="3115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</a:t>
            </a:r>
            <a:r>
              <a:rPr xmlns:mc="http://schemas.openxmlformats.org/markup-compatibility/2006" xmlns:hp="http://schemas.haansoft.com/office/presentation/8.0" kumimoji="0" lang="en-US" altLang="ko-KR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50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3339822" y="3647389"/>
            <a:ext cx="1017444" cy="3131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629947" y="1009866"/>
            <a:ext cx="2373882" cy="369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6.2.4</a:t>
            </a:r>
            <a:r>
              <a: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정리  </a:t>
            </a:r>
            <a:endParaRPr xmlns:mc="http://schemas.openxmlformats.org/markup-compatibility/2006" xmlns:hp="http://schemas.haansoft.com/office/presentation/8.0" kumimoji="0" lang="ko-KR" altLang="en-US" sz="1900" b="1" i="1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4295</ep:Words>
  <ep:PresentationFormat>와이드스크린</ep:PresentationFormat>
  <ep:Paragraphs>647</ep:Paragraphs>
  <ep:Slides>132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ep:HeadingPairs>
  <ep:TitlesOfParts>
    <vt:vector size="133" baseType="lpstr">
      <vt:lpstr>32_Office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2021-04-26T15:06:02.000</dcterms:created>
  <dc:creator>조현석</dc:creator>
  <cp:lastModifiedBy>82108</cp:lastModifiedBy>
  <dcterms:modified xsi:type="dcterms:W3CDTF">2022-01-19T08:36:36.071</dcterms:modified>
  <cp:revision>54</cp:revision>
  <dc:title>PowerPoint 프레젠테이션</dc:title>
  <cp:version/>
</cp:coreProperties>
</file>